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webextensions/taskpanes.xml" ContentType="application/vnd.ms-office.webextensiontaskpanes+xml"/>
  <Override PartName="/ppt/webextensions/webextension1.xml" ContentType="application/vnd.ms-office.webextension+xml"/>
  <Override PartName="/ppt/webextensions/webextension2.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60" r:id="rId5"/>
    <p:sldId id="262" r:id="rId6"/>
    <p:sldId id="263" r:id="rId7"/>
    <p:sldId id="264" r:id="rId8"/>
    <p:sldId id="265" r:id="rId9"/>
    <p:sldId id="266" r:id="rId10"/>
    <p:sldId id="267" r:id="rId11"/>
    <p:sldId id="268" r:id="rId12"/>
    <p:sldId id="270" r:id="rId13"/>
    <p:sldId id="271" r:id="rId14"/>
    <p:sldId id="272" r:id="rId15"/>
    <p:sldId id="269"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111" d="100"/>
          <a:sy n="111" d="100"/>
        </p:scale>
        <p:origin x="594"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7F05A3E-C57F-4A48-B6C9-38C83D9A97CC}" type="datetimeFigureOut">
              <a:rPr lang="en-IN" smtClean="0"/>
              <a:t>18-01-2024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A81CB88-41F9-41FC-A707-97A45893D726}" type="slidenum">
              <a:rPr lang="en-IN" smtClean="0"/>
              <a:t>‹#›</a:t>
            </a:fld>
            <a:endParaRPr lang="en-IN"/>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66788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F05A3E-C57F-4A48-B6C9-38C83D9A97CC}" type="datetimeFigureOut">
              <a:rPr lang="en-IN" smtClean="0"/>
              <a:t>18-01-2024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A81CB88-41F9-41FC-A707-97A45893D726}" type="slidenum">
              <a:rPr lang="en-IN" smtClean="0"/>
              <a:t>‹#›</a:t>
            </a:fld>
            <a:endParaRPr lang="en-IN"/>
          </a:p>
        </p:txBody>
      </p:sp>
    </p:spTree>
    <p:extLst>
      <p:ext uri="{BB962C8B-B14F-4D97-AF65-F5344CB8AC3E}">
        <p14:creationId xmlns:p14="http://schemas.microsoft.com/office/powerpoint/2010/main" val="34979362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F05A3E-C57F-4A48-B6C9-38C83D9A97CC}" type="datetimeFigureOut">
              <a:rPr lang="en-IN" smtClean="0"/>
              <a:t>18-01-2024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A81CB88-41F9-41FC-A707-97A45893D726}" type="slidenum">
              <a:rPr lang="en-IN" smtClean="0"/>
              <a:t>‹#›</a:t>
            </a:fld>
            <a:endParaRPr lang="en-IN"/>
          </a:p>
        </p:txBody>
      </p:sp>
    </p:spTree>
    <p:extLst>
      <p:ext uri="{BB962C8B-B14F-4D97-AF65-F5344CB8AC3E}">
        <p14:creationId xmlns:p14="http://schemas.microsoft.com/office/powerpoint/2010/main" val="42905683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F05A3E-C57F-4A48-B6C9-38C83D9A97CC}" type="datetimeFigureOut">
              <a:rPr lang="en-IN" smtClean="0"/>
              <a:t>18-01-2024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A81CB88-41F9-41FC-A707-97A45893D726}" type="slidenum">
              <a:rPr lang="en-IN" smtClean="0"/>
              <a:t>‹#›</a:t>
            </a:fld>
            <a:endParaRPr lang="en-IN"/>
          </a:p>
        </p:txBody>
      </p:sp>
    </p:spTree>
    <p:extLst>
      <p:ext uri="{BB962C8B-B14F-4D97-AF65-F5344CB8AC3E}">
        <p14:creationId xmlns:p14="http://schemas.microsoft.com/office/powerpoint/2010/main" val="37102145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F05A3E-C57F-4A48-B6C9-38C83D9A97CC}" type="datetimeFigureOut">
              <a:rPr lang="en-IN" smtClean="0"/>
              <a:t>18-01-2024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A81CB88-41F9-41FC-A707-97A45893D726}" type="slidenum">
              <a:rPr lang="en-IN" smtClean="0"/>
              <a:t>‹#›</a:t>
            </a:fld>
            <a:endParaRPr lang="en-IN"/>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742367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7F05A3E-C57F-4A48-B6C9-38C83D9A97CC}" type="datetimeFigureOut">
              <a:rPr lang="en-IN" smtClean="0"/>
              <a:t>18-01-2024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A81CB88-41F9-41FC-A707-97A45893D726}" type="slidenum">
              <a:rPr lang="en-IN" smtClean="0"/>
              <a:t>‹#›</a:t>
            </a:fld>
            <a:endParaRPr lang="en-IN"/>
          </a:p>
        </p:txBody>
      </p:sp>
    </p:spTree>
    <p:extLst>
      <p:ext uri="{BB962C8B-B14F-4D97-AF65-F5344CB8AC3E}">
        <p14:creationId xmlns:p14="http://schemas.microsoft.com/office/powerpoint/2010/main" val="29931715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7F05A3E-C57F-4A48-B6C9-38C83D9A97CC}" type="datetimeFigureOut">
              <a:rPr lang="en-IN" smtClean="0"/>
              <a:t>18-01-2024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DA81CB88-41F9-41FC-A707-97A45893D726}" type="slidenum">
              <a:rPr lang="en-IN" smtClean="0"/>
              <a:t>‹#›</a:t>
            </a:fld>
            <a:endParaRPr lang="en-IN"/>
          </a:p>
        </p:txBody>
      </p:sp>
    </p:spTree>
    <p:extLst>
      <p:ext uri="{BB962C8B-B14F-4D97-AF65-F5344CB8AC3E}">
        <p14:creationId xmlns:p14="http://schemas.microsoft.com/office/powerpoint/2010/main" val="19432418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7F05A3E-C57F-4A48-B6C9-38C83D9A97CC}" type="datetimeFigureOut">
              <a:rPr lang="en-IN" smtClean="0"/>
              <a:t>18-01-2024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DA81CB88-41F9-41FC-A707-97A45893D726}" type="slidenum">
              <a:rPr lang="en-IN" smtClean="0"/>
              <a:t>‹#›</a:t>
            </a:fld>
            <a:endParaRPr lang="en-IN"/>
          </a:p>
        </p:txBody>
      </p:sp>
    </p:spTree>
    <p:extLst>
      <p:ext uri="{BB962C8B-B14F-4D97-AF65-F5344CB8AC3E}">
        <p14:creationId xmlns:p14="http://schemas.microsoft.com/office/powerpoint/2010/main" val="26820946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87F05A3E-C57F-4A48-B6C9-38C83D9A97CC}" type="datetimeFigureOut">
              <a:rPr lang="en-IN" smtClean="0"/>
              <a:t>18-01-2024</a:t>
            </a:fld>
            <a:endParaRPr lang="en-IN"/>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IN"/>
          </a:p>
        </p:txBody>
      </p:sp>
      <p:sp>
        <p:nvSpPr>
          <p:cNvPr id="9" name="Slide Number Placeholder 8"/>
          <p:cNvSpPr>
            <a:spLocks noGrp="1"/>
          </p:cNvSpPr>
          <p:nvPr>
            <p:ph type="sldNum" sz="quarter" idx="12"/>
          </p:nvPr>
        </p:nvSpPr>
        <p:spPr/>
        <p:txBody>
          <a:bodyPr/>
          <a:lstStyle/>
          <a:p>
            <a:fld id="{DA81CB88-41F9-41FC-A707-97A45893D726}" type="slidenum">
              <a:rPr lang="en-IN" smtClean="0"/>
              <a:t>‹#›</a:t>
            </a:fld>
            <a:endParaRPr lang="en-IN"/>
          </a:p>
        </p:txBody>
      </p:sp>
    </p:spTree>
    <p:extLst>
      <p:ext uri="{BB962C8B-B14F-4D97-AF65-F5344CB8AC3E}">
        <p14:creationId xmlns:p14="http://schemas.microsoft.com/office/powerpoint/2010/main" val="13619831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87F05A3E-C57F-4A48-B6C9-38C83D9A97CC}" type="datetimeFigureOut">
              <a:rPr lang="en-IN" smtClean="0"/>
              <a:t>18-01-2024</a:t>
            </a:fld>
            <a:endParaRPr lang="en-IN"/>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IN"/>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DA81CB88-41F9-41FC-A707-97A45893D726}" type="slidenum">
              <a:rPr lang="en-IN" smtClean="0"/>
              <a:t>‹#›</a:t>
            </a:fld>
            <a:endParaRPr lang="en-IN"/>
          </a:p>
        </p:txBody>
      </p:sp>
    </p:spTree>
    <p:extLst>
      <p:ext uri="{BB962C8B-B14F-4D97-AF65-F5344CB8AC3E}">
        <p14:creationId xmlns:p14="http://schemas.microsoft.com/office/powerpoint/2010/main" val="33312387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7F05A3E-C57F-4A48-B6C9-38C83D9A97CC}" type="datetimeFigureOut">
              <a:rPr lang="en-IN" smtClean="0"/>
              <a:t>18-01-2024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A81CB88-41F9-41FC-A707-97A45893D726}" type="slidenum">
              <a:rPr lang="en-IN" smtClean="0"/>
              <a:t>‹#›</a:t>
            </a:fld>
            <a:endParaRPr lang="en-IN"/>
          </a:p>
        </p:txBody>
      </p:sp>
    </p:spTree>
    <p:extLst>
      <p:ext uri="{BB962C8B-B14F-4D97-AF65-F5344CB8AC3E}">
        <p14:creationId xmlns:p14="http://schemas.microsoft.com/office/powerpoint/2010/main" val="8315924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87F05A3E-C57F-4A48-B6C9-38C83D9A97CC}" type="datetimeFigureOut">
              <a:rPr lang="en-IN" smtClean="0"/>
              <a:t>18-01-2024</a:t>
            </a:fld>
            <a:endParaRPr lang="en-IN"/>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IN"/>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DA81CB88-41F9-41FC-A707-97A45893D726}" type="slidenum">
              <a:rPr lang="en-IN" smtClean="0"/>
              <a:t>‹#›</a:t>
            </a:fld>
            <a:endParaRPr lang="en-IN"/>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7979562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28.png"/><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5.png"/><Relationship Id="rId7"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7.pn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92C3D6-7A78-7DA9-0CF1-87CBA25347D8}"/>
              </a:ext>
            </a:extLst>
          </p:cNvPr>
          <p:cNvSpPr>
            <a:spLocks noGrp="1"/>
          </p:cNvSpPr>
          <p:nvPr>
            <p:ph type="ctrTitle"/>
          </p:nvPr>
        </p:nvSpPr>
        <p:spPr>
          <a:xfrm>
            <a:off x="1143808" y="2041420"/>
            <a:ext cx="10171892" cy="2320425"/>
          </a:xfrm>
        </p:spPr>
        <p:txBody>
          <a:bodyPr anchor="ctr">
            <a:normAutofit/>
          </a:bodyPr>
          <a:lstStyle/>
          <a:p>
            <a:pPr algn="ctr"/>
            <a:r>
              <a:rPr lang="en-IN" sz="5400" i="0" spc="0" dirty="0">
                <a:ln w="0"/>
                <a:solidFill>
                  <a:schemeClr val="tx1">
                    <a:lumMod val="95000"/>
                    <a:lumOff val="5000"/>
                  </a:schemeClr>
                </a:solidFill>
                <a:effectLst>
                  <a:glow rad="63500">
                    <a:schemeClr val="accent6">
                      <a:satMod val="175000"/>
                      <a:alpha val="40000"/>
                    </a:schemeClr>
                  </a:glow>
                  <a:reflection blurRad="6350" stA="53000" endA="300" endPos="35500" dir="5400000" sy="-90000" algn="bl" rotWithShape="0"/>
                </a:effectLst>
                <a:latin typeface="Algerian" panose="04020705040A02060702" pitchFamily="82" charset="0"/>
                <a:cs typeface="Times New Roman" panose="02020603050405020304" pitchFamily="18" charset="0"/>
              </a:rPr>
              <a:t>Source Code Management </a:t>
            </a:r>
            <a:br>
              <a:rPr lang="en-IN" sz="5400" spc="0" dirty="0">
                <a:ln w="0"/>
                <a:solidFill>
                  <a:schemeClr val="tx1">
                    <a:lumMod val="95000"/>
                    <a:lumOff val="5000"/>
                  </a:schemeClr>
                </a:solidFill>
                <a:effectLst>
                  <a:glow rad="63500">
                    <a:schemeClr val="accent6">
                      <a:satMod val="175000"/>
                      <a:alpha val="40000"/>
                    </a:schemeClr>
                  </a:glow>
                  <a:reflection blurRad="6350" stA="53000" endA="300" endPos="35500" dir="5400000" sy="-90000" algn="bl" rotWithShape="0"/>
                </a:effectLst>
                <a:latin typeface="Algerian" panose="04020705040A02060702" pitchFamily="82" charset="0"/>
                <a:cs typeface="Times New Roman" panose="02020603050405020304" pitchFamily="18" charset="0"/>
              </a:rPr>
            </a:br>
            <a:r>
              <a:rPr lang="en-IN" sz="5400" spc="0" dirty="0">
                <a:ln w="0"/>
                <a:solidFill>
                  <a:schemeClr val="tx1">
                    <a:lumMod val="95000"/>
                    <a:lumOff val="5000"/>
                  </a:schemeClr>
                </a:solidFill>
                <a:effectLst>
                  <a:glow rad="63500">
                    <a:schemeClr val="accent6">
                      <a:satMod val="175000"/>
                      <a:alpha val="40000"/>
                    </a:schemeClr>
                  </a:glow>
                  <a:reflection blurRad="6350" stA="53000" endA="300" endPos="35500" dir="5400000" sy="-90000" algn="bl" rotWithShape="0"/>
                </a:effectLst>
                <a:latin typeface="Algerian" panose="04020705040A02060702" pitchFamily="82" charset="0"/>
                <a:cs typeface="Times New Roman" panose="02020603050405020304" pitchFamily="18" charset="0"/>
              </a:rPr>
              <a:t>&amp;</a:t>
            </a:r>
            <a:br>
              <a:rPr lang="en-IN" sz="5400" spc="0" dirty="0">
                <a:ln w="0"/>
                <a:solidFill>
                  <a:schemeClr val="tx1">
                    <a:lumMod val="95000"/>
                    <a:lumOff val="5000"/>
                  </a:schemeClr>
                </a:solidFill>
                <a:effectLst>
                  <a:glow rad="63500">
                    <a:schemeClr val="accent6">
                      <a:satMod val="175000"/>
                      <a:alpha val="40000"/>
                    </a:schemeClr>
                  </a:glow>
                  <a:reflection blurRad="6350" stA="53000" endA="300" endPos="35500" dir="5400000" sy="-90000" algn="bl" rotWithShape="0"/>
                </a:effectLst>
                <a:latin typeface="Algerian" panose="04020705040A02060702" pitchFamily="82" charset="0"/>
                <a:cs typeface="Times New Roman" panose="02020603050405020304" pitchFamily="18" charset="0"/>
              </a:rPr>
            </a:br>
            <a:r>
              <a:rPr lang="en-IN" sz="5400" i="0" spc="0" dirty="0">
                <a:ln w="0"/>
                <a:solidFill>
                  <a:schemeClr val="tx1">
                    <a:lumMod val="95000"/>
                    <a:lumOff val="5000"/>
                  </a:schemeClr>
                </a:solidFill>
                <a:effectLst>
                  <a:glow rad="63500">
                    <a:schemeClr val="accent6">
                      <a:satMod val="175000"/>
                      <a:alpha val="40000"/>
                    </a:schemeClr>
                  </a:glow>
                  <a:reflection blurRad="6350" stA="53000" endA="300" endPos="35500" dir="5400000" sy="-90000" algn="bl" rotWithShape="0"/>
                </a:effectLst>
                <a:latin typeface="Algerian" panose="04020705040A02060702" pitchFamily="82" charset="0"/>
                <a:cs typeface="Times New Roman" panose="02020603050405020304" pitchFamily="18" charset="0"/>
              </a:rPr>
              <a:t> UI Technologies</a:t>
            </a:r>
            <a:endParaRPr lang="en-IN" sz="5400" spc="0" dirty="0">
              <a:ln w="0"/>
              <a:solidFill>
                <a:schemeClr val="tx1">
                  <a:lumMod val="95000"/>
                  <a:lumOff val="5000"/>
                </a:schemeClr>
              </a:solidFill>
              <a:effectLst>
                <a:glow rad="63500">
                  <a:schemeClr val="accent6">
                    <a:satMod val="175000"/>
                    <a:alpha val="40000"/>
                  </a:schemeClr>
                </a:glow>
                <a:reflection blurRad="6350" stA="53000" endA="300" endPos="35500" dir="5400000" sy="-90000" algn="bl" rotWithShape="0"/>
              </a:effectLst>
              <a:latin typeface="Algerian" panose="04020705040A02060702" pitchFamily="82" charset="0"/>
              <a:cs typeface="Times New Roman" panose="02020603050405020304" pitchFamily="18" charset="0"/>
            </a:endParaRPr>
          </a:p>
        </p:txBody>
      </p:sp>
      <p:sp>
        <p:nvSpPr>
          <p:cNvPr id="3" name="Subtitle 2">
            <a:extLst>
              <a:ext uri="{FF2B5EF4-FFF2-40B4-BE49-F238E27FC236}">
                <a16:creationId xmlns:a16="http://schemas.microsoft.com/office/drawing/2014/main" id="{8530AD61-150B-21D5-E5A0-AD2469702B3A}"/>
              </a:ext>
            </a:extLst>
          </p:cNvPr>
          <p:cNvSpPr>
            <a:spLocks noGrp="1"/>
          </p:cNvSpPr>
          <p:nvPr>
            <p:ph type="subTitle" idx="1"/>
          </p:nvPr>
        </p:nvSpPr>
        <p:spPr>
          <a:xfrm>
            <a:off x="9734007" y="4987112"/>
            <a:ext cx="2210342" cy="1186131"/>
          </a:xfrm>
        </p:spPr>
        <p:txBody>
          <a:bodyPr anchor="ctr">
            <a:normAutofit/>
          </a:bodyPr>
          <a:lstStyle/>
          <a:p>
            <a:r>
              <a:rPr lang="en-US" sz="900" cap="none" spc="0" dirty="0">
                <a:ln w="0"/>
                <a:solidFill>
                  <a:schemeClr val="tx1">
                    <a:lumMod val="95000"/>
                    <a:lumOff val="5000"/>
                  </a:schemeClr>
                </a:solidFill>
                <a:effectLst>
                  <a:glow rad="228600">
                    <a:schemeClr val="accent6">
                      <a:satMod val="175000"/>
                      <a:alpha val="40000"/>
                    </a:schemeClr>
                  </a:glow>
                  <a:outerShdw blurRad="38100" dist="19050" dir="2700000" algn="tl" rotWithShape="0">
                    <a:schemeClr val="dk1">
                      <a:alpha val="40000"/>
                    </a:schemeClr>
                  </a:outerShdw>
                  <a:reflection blurRad="6350" stA="60000" endA="900" endPos="60000" dist="29997" dir="5400000" sy="-100000" algn="bl" rotWithShape="0"/>
                </a:effectLst>
                <a:latin typeface="Times New Roman" panose="02020603050405020304" pitchFamily="18" charset="0"/>
                <a:cs typeface="Times New Roman" panose="02020603050405020304" pitchFamily="18" charset="0"/>
              </a:rPr>
              <a:t>Yerram Sneha</a:t>
            </a:r>
          </a:p>
          <a:p>
            <a:r>
              <a:rPr lang="en-US" sz="900" cap="none" spc="0" dirty="0">
                <a:ln w="0"/>
                <a:solidFill>
                  <a:schemeClr val="tx1">
                    <a:lumMod val="95000"/>
                    <a:lumOff val="5000"/>
                  </a:schemeClr>
                </a:solidFill>
                <a:effectLst>
                  <a:glow rad="228600">
                    <a:schemeClr val="accent6">
                      <a:satMod val="175000"/>
                      <a:alpha val="40000"/>
                    </a:schemeClr>
                  </a:glow>
                  <a:outerShdw blurRad="38100" dist="19050" dir="2700000" algn="tl" rotWithShape="0">
                    <a:schemeClr val="dk1">
                      <a:alpha val="40000"/>
                    </a:schemeClr>
                  </a:outerShdw>
                  <a:reflection blurRad="6350" stA="60000" endA="900" endPos="60000" dist="29997" dir="5400000" sy="-100000" algn="bl" rotWithShape="0"/>
                </a:effectLst>
                <a:latin typeface="Times New Roman" panose="02020603050405020304" pitchFamily="18" charset="0"/>
                <a:cs typeface="Times New Roman" panose="02020603050405020304" pitchFamily="18" charset="0"/>
              </a:rPr>
              <a:t>Assistant Professor &amp; Corporate Trainer</a:t>
            </a:r>
          </a:p>
          <a:p>
            <a:r>
              <a:rPr lang="en-US" sz="900" cap="none" spc="0" dirty="0">
                <a:ln w="0"/>
                <a:solidFill>
                  <a:schemeClr val="tx1">
                    <a:lumMod val="95000"/>
                    <a:lumOff val="5000"/>
                  </a:schemeClr>
                </a:solidFill>
                <a:effectLst>
                  <a:glow rad="228600">
                    <a:schemeClr val="accent6">
                      <a:satMod val="175000"/>
                      <a:alpha val="40000"/>
                    </a:schemeClr>
                  </a:glow>
                  <a:outerShdw blurRad="38100" dist="19050" dir="2700000" algn="tl" rotWithShape="0">
                    <a:schemeClr val="dk1">
                      <a:alpha val="40000"/>
                    </a:schemeClr>
                  </a:outerShdw>
                  <a:reflection blurRad="6350" stA="60000" endA="900" endPos="60000" dist="29997" dir="5400000" sy="-100000" algn="bl" rotWithShape="0"/>
                </a:effectLst>
                <a:latin typeface="Times New Roman" panose="02020603050405020304" pitchFamily="18" charset="0"/>
                <a:cs typeface="Times New Roman" panose="02020603050405020304" pitchFamily="18" charset="0"/>
              </a:rPr>
              <a:t>Computer Science Department </a:t>
            </a:r>
          </a:p>
          <a:p>
            <a:r>
              <a:rPr lang="en-US" sz="900" cap="none" spc="0" dirty="0">
                <a:ln w="0"/>
                <a:solidFill>
                  <a:schemeClr val="tx1">
                    <a:lumMod val="95000"/>
                    <a:lumOff val="5000"/>
                  </a:schemeClr>
                </a:solidFill>
                <a:effectLst>
                  <a:glow rad="228600">
                    <a:schemeClr val="accent6">
                      <a:satMod val="175000"/>
                      <a:alpha val="40000"/>
                    </a:schemeClr>
                  </a:glow>
                  <a:outerShdw blurRad="38100" dist="19050" dir="2700000" algn="tl" rotWithShape="0">
                    <a:schemeClr val="dk1">
                      <a:alpha val="40000"/>
                    </a:schemeClr>
                  </a:outerShdw>
                  <a:reflection blurRad="6350" stA="60000" endA="900" endPos="60000" dist="29997" dir="5400000" sy="-100000" algn="bl" rotWithShape="0"/>
                </a:effectLst>
                <a:latin typeface="Times New Roman" panose="02020603050405020304" pitchFamily="18" charset="0"/>
                <a:cs typeface="Times New Roman" panose="02020603050405020304" pitchFamily="18" charset="0"/>
              </a:rPr>
              <a:t>Nalla Malla Reddy Engineering College</a:t>
            </a:r>
          </a:p>
        </p:txBody>
      </p:sp>
      <p:pic>
        <p:nvPicPr>
          <p:cNvPr id="4" name="Picture 3">
            <a:extLst>
              <a:ext uri="{FF2B5EF4-FFF2-40B4-BE49-F238E27FC236}">
                <a16:creationId xmlns:a16="http://schemas.microsoft.com/office/drawing/2014/main" id="{EFC5AB4C-F266-4978-6C09-CC7E73B91799}"/>
              </a:ext>
            </a:extLst>
          </p:cNvPr>
          <p:cNvPicPr>
            <a:picLocks noChangeAspect="1"/>
          </p:cNvPicPr>
          <p:nvPr/>
        </p:nvPicPr>
        <p:blipFill>
          <a:blip r:embed="rId2"/>
          <a:stretch>
            <a:fillRect/>
          </a:stretch>
        </p:blipFill>
        <p:spPr>
          <a:xfrm>
            <a:off x="4885606" y="155580"/>
            <a:ext cx="2782114" cy="908445"/>
          </a:xfrm>
          <a:prstGeom prst="rect">
            <a:avLst/>
          </a:prstGeom>
        </p:spPr>
      </p:pic>
      <p:pic>
        <p:nvPicPr>
          <p:cNvPr id="5" name="Picture 4">
            <a:extLst>
              <a:ext uri="{FF2B5EF4-FFF2-40B4-BE49-F238E27FC236}">
                <a16:creationId xmlns:a16="http://schemas.microsoft.com/office/drawing/2014/main" id="{9975AE34-19D1-BF6A-4307-EBC239205E15}"/>
              </a:ext>
            </a:extLst>
          </p:cNvPr>
          <p:cNvPicPr>
            <a:picLocks noChangeAspect="1"/>
          </p:cNvPicPr>
          <p:nvPr/>
        </p:nvPicPr>
        <p:blipFill>
          <a:blip r:embed="rId3"/>
          <a:stretch>
            <a:fillRect/>
          </a:stretch>
        </p:blipFill>
        <p:spPr>
          <a:xfrm>
            <a:off x="0" y="152281"/>
            <a:ext cx="2287617" cy="915047"/>
          </a:xfrm>
          <a:prstGeom prst="rect">
            <a:avLst/>
          </a:prstGeom>
        </p:spPr>
      </p:pic>
      <p:pic>
        <p:nvPicPr>
          <p:cNvPr id="6" name="Picture 5">
            <a:extLst>
              <a:ext uri="{FF2B5EF4-FFF2-40B4-BE49-F238E27FC236}">
                <a16:creationId xmlns:a16="http://schemas.microsoft.com/office/drawing/2014/main" id="{09F79BED-5B52-0257-669E-21C715E67B06}"/>
              </a:ext>
            </a:extLst>
          </p:cNvPr>
          <p:cNvPicPr>
            <a:picLocks noChangeAspect="1"/>
          </p:cNvPicPr>
          <p:nvPr/>
        </p:nvPicPr>
        <p:blipFill>
          <a:blip r:embed="rId4"/>
          <a:stretch>
            <a:fillRect/>
          </a:stretch>
        </p:blipFill>
        <p:spPr>
          <a:xfrm>
            <a:off x="9886408" y="71309"/>
            <a:ext cx="2057941" cy="1076989"/>
          </a:xfrm>
          <a:prstGeom prst="rect">
            <a:avLst/>
          </a:prstGeom>
        </p:spPr>
      </p:pic>
      <p:pic>
        <p:nvPicPr>
          <p:cNvPr id="8" name="Picture 7">
            <a:extLst>
              <a:ext uri="{FF2B5EF4-FFF2-40B4-BE49-F238E27FC236}">
                <a16:creationId xmlns:a16="http://schemas.microsoft.com/office/drawing/2014/main" id="{26C99AB0-A06D-DB10-19E2-B56DC4B17C33}"/>
              </a:ext>
            </a:extLst>
          </p:cNvPr>
          <p:cNvPicPr>
            <a:picLocks noChangeAspect="1"/>
          </p:cNvPicPr>
          <p:nvPr/>
        </p:nvPicPr>
        <p:blipFill>
          <a:blip r:embed="rId5"/>
          <a:stretch>
            <a:fillRect/>
          </a:stretch>
        </p:blipFill>
        <p:spPr>
          <a:xfrm>
            <a:off x="22902" y="5040795"/>
            <a:ext cx="2298181" cy="1206544"/>
          </a:xfrm>
          <a:prstGeom prst="rect">
            <a:avLst/>
          </a:prstGeom>
        </p:spPr>
      </p:pic>
      <p:pic>
        <p:nvPicPr>
          <p:cNvPr id="10" name="Picture 9">
            <a:extLst>
              <a:ext uri="{FF2B5EF4-FFF2-40B4-BE49-F238E27FC236}">
                <a16:creationId xmlns:a16="http://schemas.microsoft.com/office/drawing/2014/main" id="{90B1F2BE-C74C-F22F-CD29-5F79678088CC}"/>
              </a:ext>
            </a:extLst>
          </p:cNvPr>
          <p:cNvPicPr>
            <a:picLocks noChangeAspect="1"/>
          </p:cNvPicPr>
          <p:nvPr/>
        </p:nvPicPr>
        <p:blipFill>
          <a:blip r:embed="rId6"/>
          <a:stretch>
            <a:fillRect/>
          </a:stretch>
        </p:blipFill>
        <p:spPr>
          <a:xfrm>
            <a:off x="2592868" y="5480035"/>
            <a:ext cx="1247775" cy="693208"/>
          </a:xfrm>
          <a:prstGeom prst="rect">
            <a:avLst/>
          </a:prstGeom>
        </p:spPr>
      </p:pic>
      <p:pic>
        <p:nvPicPr>
          <p:cNvPr id="11" name="Picture 10">
            <a:extLst>
              <a:ext uri="{FF2B5EF4-FFF2-40B4-BE49-F238E27FC236}">
                <a16:creationId xmlns:a16="http://schemas.microsoft.com/office/drawing/2014/main" id="{FB750B4F-2D69-BEB5-C94E-CA7B54EB1F10}"/>
              </a:ext>
            </a:extLst>
          </p:cNvPr>
          <p:cNvPicPr>
            <a:picLocks noChangeAspect="1"/>
          </p:cNvPicPr>
          <p:nvPr/>
        </p:nvPicPr>
        <p:blipFill>
          <a:blip r:embed="rId7"/>
          <a:stretch>
            <a:fillRect/>
          </a:stretch>
        </p:blipFill>
        <p:spPr>
          <a:xfrm>
            <a:off x="4348679" y="5263431"/>
            <a:ext cx="1322941" cy="1058353"/>
          </a:xfrm>
          <a:prstGeom prst="rect">
            <a:avLst/>
          </a:prstGeom>
        </p:spPr>
      </p:pic>
    </p:spTree>
    <p:extLst>
      <p:ext uri="{BB962C8B-B14F-4D97-AF65-F5344CB8AC3E}">
        <p14:creationId xmlns:p14="http://schemas.microsoft.com/office/powerpoint/2010/main" val="32846896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558BE22-8A86-EBF9-CF6A-73B0A0A028AC}"/>
              </a:ext>
            </a:extLst>
          </p:cNvPr>
          <p:cNvSpPr txBox="1"/>
          <p:nvPr/>
        </p:nvSpPr>
        <p:spPr>
          <a:xfrm>
            <a:off x="422605" y="1104541"/>
            <a:ext cx="6094562" cy="923330"/>
          </a:xfrm>
          <a:prstGeom prst="rect">
            <a:avLst/>
          </a:prstGeom>
          <a:noFill/>
        </p:spPr>
        <p:txBody>
          <a:bodyPr wrap="square">
            <a:spAutoFit/>
          </a:bodyPr>
          <a:lstStyle/>
          <a:p>
            <a:r>
              <a:rPr lang="en-US" i="0" dirty="0">
                <a:effectLst/>
                <a:latin typeface="Google Sans"/>
              </a:rPr>
              <a:t>The Agile model is a software development process that's incremental and iterative. It defines the number, duration, and scope of each iteration in advance.</a:t>
            </a:r>
            <a:endParaRPr lang="en-IN" dirty="0"/>
          </a:p>
        </p:txBody>
      </p:sp>
      <p:pic>
        <p:nvPicPr>
          <p:cNvPr id="4" name="Picture 3">
            <a:extLst>
              <a:ext uri="{FF2B5EF4-FFF2-40B4-BE49-F238E27FC236}">
                <a16:creationId xmlns:a16="http://schemas.microsoft.com/office/drawing/2014/main" id="{454DFFCD-159D-B2E8-85CD-57B2EEBF2419}"/>
              </a:ext>
            </a:extLst>
          </p:cNvPr>
          <p:cNvPicPr>
            <a:picLocks noChangeAspect="1"/>
          </p:cNvPicPr>
          <p:nvPr/>
        </p:nvPicPr>
        <p:blipFill>
          <a:blip r:embed="rId2"/>
          <a:stretch>
            <a:fillRect/>
          </a:stretch>
        </p:blipFill>
        <p:spPr>
          <a:xfrm>
            <a:off x="6788898" y="164261"/>
            <a:ext cx="5153025" cy="4838700"/>
          </a:xfrm>
          <a:prstGeom prst="rect">
            <a:avLst/>
          </a:prstGeom>
        </p:spPr>
      </p:pic>
      <p:sp>
        <p:nvSpPr>
          <p:cNvPr id="5" name="TextBox 4">
            <a:extLst>
              <a:ext uri="{FF2B5EF4-FFF2-40B4-BE49-F238E27FC236}">
                <a16:creationId xmlns:a16="http://schemas.microsoft.com/office/drawing/2014/main" id="{71BED6AB-73E7-BE30-9003-D37F2572B65D}"/>
              </a:ext>
            </a:extLst>
          </p:cNvPr>
          <p:cNvSpPr txBox="1"/>
          <p:nvPr/>
        </p:nvSpPr>
        <p:spPr>
          <a:xfrm>
            <a:off x="4738870" y="164261"/>
            <a:ext cx="1778298" cy="707886"/>
          </a:xfrm>
          <a:prstGeom prst="rect">
            <a:avLst/>
          </a:prstGeom>
          <a:noFill/>
        </p:spPr>
        <p:txBody>
          <a:bodyPr wrap="square" rtlCol="0" anchor="ctr">
            <a:spAutoFit/>
          </a:bodyPr>
          <a:lstStyle/>
          <a:p>
            <a:r>
              <a:rPr lang="en-US" sz="4000" dirty="0">
                <a:effectLst>
                  <a:glow rad="63500">
                    <a:schemeClr val="accent3">
                      <a:satMod val="175000"/>
                      <a:alpha val="40000"/>
                    </a:schemeClr>
                  </a:glow>
                  <a:reflection blurRad="6350" stA="55000" endA="300" endPos="45500" dir="5400000" sy="-100000" algn="bl" rotWithShape="0"/>
                </a:effectLst>
                <a:latin typeface="Algerian" panose="04020705040A02060702" pitchFamily="82" charset="0"/>
              </a:rPr>
              <a:t>AGILE</a:t>
            </a:r>
            <a:endParaRPr lang="en-IN" sz="4000" dirty="0">
              <a:effectLst>
                <a:glow rad="63500">
                  <a:schemeClr val="accent3">
                    <a:satMod val="175000"/>
                    <a:alpha val="40000"/>
                  </a:schemeClr>
                </a:glow>
                <a:reflection blurRad="6350" stA="55000" endA="300" endPos="45500" dir="5400000" sy="-100000" algn="bl" rotWithShape="0"/>
              </a:effectLst>
              <a:latin typeface="Algerian" panose="04020705040A02060702" pitchFamily="82" charset="0"/>
            </a:endParaRPr>
          </a:p>
        </p:txBody>
      </p:sp>
      <p:sp>
        <p:nvSpPr>
          <p:cNvPr id="7" name="TextBox 6">
            <a:extLst>
              <a:ext uri="{FF2B5EF4-FFF2-40B4-BE49-F238E27FC236}">
                <a16:creationId xmlns:a16="http://schemas.microsoft.com/office/drawing/2014/main" id="{6BD1685A-2FE4-B220-AA8B-5A8FA10DA392}"/>
              </a:ext>
            </a:extLst>
          </p:cNvPr>
          <p:cNvSpPr txBox="1"/>
          <p:nvPr/>
        </p:nvSpPr>
        <p:spPr>
          <a:xfrm>
            <a:off x="451452" y="2120040"/>
            <a:ext cx="6094562" cy="2031325"/>
          </a:xfrm>
          <a:prstGeom prst="rect">
            <a:avLst/>
          </a:prstGeom>
          <a:noFill/>
        </p:spPr>
        <p:txBody>
          <a:bodyPr wrap="square">
            <a:spAutoFit/>
          </a:bodyPr>
          <a:lstStyle/>
          <a:p>
            <a:pPr algn="l"/>
            <a:r>
              <a:rPr lang="en-US" sz="1800" b="0" i="0" dirty="0">
                <a:solidFill>
                  <a:srgbClr val="008000"/>
                </a:solidFill>
                <a:effectLst/>
                <a:latin typeface="arial" panose="020B0604020202020204" pitchFamily="34" charset="0"/>
              </a:rPr>
              <a:t>When to use the agile model?</a:t>
            </a:r>
            <a:endParaRPr lang="en-US" b="0" i="0" dirty="0">
              <a:solidFill>
                <a:srgbClr val="333333"/>
              </a:solidFill>
              <a:effectLst/>
              <a:latin typeface="Verdana" panose="020B0604030504040204" pitchFamily="34" charset="0"/>
            </a:endParaRPr>
          </a:p>
          <a:p>
            <a:pPr marL="285750" indent="-285750" algn="l">
              <a:buFont typeface="Wingdings" panose="05000000000000000000" pitchFamily="2" charset="2"/>
              <a:buChar char="Ø"/>
            </a:pPr>
            <a:r>
              <a:rPr lang="en-US" sz="1800" b="0" i="0" dirty="0">
                <a:solidFill>
                  <a:srgbClr val="333333"/>
                </a:solidFill>
                <a:effectLst/>
                <a:latin typeface="arial" panose="020B0604020202020204" pitchFamily="34" charset="0"/>
              </a:rPr>
              <a:t>When frequent changes are required</a:t>
            </a:r>
            <a:endParaRPr lang="en-US" b="0" i="0" dirty="0">
              <a:solidFill>
                <a:srgbClr val="333333"/>
              </a:solidFill>
              <a:effectLst/>
              <a:latin typeface="Verdana" panose="020B0604030504040204" pitchFamily="34" charset="0"/>
            </a:endParaRPr>
          </a:p>
          <a:p>
            <a:pPr marL="285750" indent="-285750" algn="l">
              <a:buFont typeface="Wingdings" panose="05000000000000000000" pitchFamily="2" charset="2"/>
              <a:buChar char="Ø"/>
            </a:pPr>
            <a:r>
              <a:rPr lang="en-US" sz="1800" b="0" i="0" dirty="0">
                <a:solidFill>
                  <a:srgbClr val="333333"/>
                </a:solidFill>
                <a:effectLst/>
                <a:latin typeface="arial" panose="020B0604020202020204" pitchFamily="34" charset="0"/>
              </a:rPr>
              <a:t>When a highly qualified and experienced team is available</a:t>
            </a:r>
            <a:endParaRPr lang="en-US" b="0" i="0" dirty="0">
              <a:solidFill>
                <a:srgbClr val="333333"/>
              </a:solidFill>
              <a:effectLst/>
              <a:latin typeface="Verdana" panose="020B0604030504040204" pitchFamily="34" charset="0"/>
            </a:endParaRPr>
          </a:p>
          <a:p>
            <a:pPr marL="285750" indent="-285750" algn="l">
              <a:buFont typeface="Wingdings" panose="05000000000000000000" pitchFamily="2" charset="2"/>
              <a:buChar char="Ø"/>
            </a:pPr>
            <a:r>
              <a:rPr lang="en-US" sz="1800" b="0" i="0" dirty="0">
                <a:solidFill>
                  <a:srgbClr val="333333"/>
                </a:solidFill>
                <a:effectLst/>
                <a:latin typeface="arial" panose="020B0604020202020204" pitchFamily="34" charset="0"/>
              </a:rPr>
              <a:t>When a customer is ready to have a meeting with a software team all the time.</a:t>
            </a:r>
            <a:endParaRPr lang="en-US" b="0" i="0" dirty="0">
              <a:solidFill>
                <a:srgbClr val="333333"/>
              </a:solidFill>
              <a:effectLst/>
              <a:latin typeface="Verdana" panose="020B0604030504040204" pitchFamily="34" charset="0"/>
            </a:endParaRPr>
          </a:p>
          <a:p>
            <a:pPr marL="285750" indent="-285750" algn="l">
              <a:buFont typeface="Wingdings" panose="05000000000000000000" pitchFamily="2" charset="2"/>
              <a:buChar char="Ø"/>
            </a:pPr>
            <a:r>
              <a:rPr lang="en-US" sz="1800" b="0" i="0" dirty="0">
                <a:solidFill>
                  <a:srgbClr val="333333"/>
                </a:solidFill>
                <a:effectLst/>
                <a:latin typeface="arial" panose="020B0604020202020204" pitchFamily="34" charset="0"/>
              </a:rPr>
              <a:t>When the project size is large.</a:t>
            </a:r>
            <a:endParaRPr lang="en-US" b="0" i="0" dirty="0">
              <a:solidFill>
                <a:srgbClr val="333333"/>
              </a:solidFill>
              <a:effectLst/>
              <a:latin typeface="Verdana" panose="020B0604030504040204" pitchFamily="34" charset="0"/>
            </a:endParaRPr>
          </a:p>
        </p:txBody>
      </p:sp>
      <p:sp>
        <p:nvSpPr>
          <p:cNvPr id="10" name="TextBox 9">
            <a:extLst>
              <a:ext uri="{FF2B5EF4-FFF2-40B4-BE49-F238E27FC236}">
                <a16:creationId xmlns:a16="http://schemas.microsoft.com/office/drawing/2014/main" id="{C4CD8256-AFFF-1D4D-7F6B-D44FB2F04D48}"/>
              </a:ext>
            </a:extLst>
          </p:cNvPr>
          <p:cNvSpPr txBox="1"/>
          <p:nvPr/>
        </p:nvSpPr>
        <p:spPr>
          <a:xfrm>
            <a:off x="333556" y="4522095"/>
            <a:ext cx="11156830" cy="1754326"/>
          </a:xfrm>
          <a:prstGeom prst="rect">
            <a:avLst/>
          </a:prstGeom>
          <a:noFill/>
        </p:spPr>
        <p:txBody>
          <a:bodyPr wrap="square">
            <a:spAutoFit/>
          </a:bodyPr>
          <a:lstStyle/>
          <a:p>
            <a:r>
              <a:rPr lang="en-US" i="1" dirty="0">
                <a:latin typeface="Times New Roman" panose="02020603050405020304" pitchFamily="18" charset="0"/>
                <a:cs typeface="Times New Roman" panose="02020603050405020304" pitchFamily="18" charset="0"/>
              </a:rPr>
              <a:t>Scrum and Sprint</a:t>
            </a:r>
          </a:p>
          <a:p>
            <a:r>
              <a:rPr lang="en-US" i="1" dirty="0">
                <a:latin typeface="Times New Roman" panose="02020603050405020304" pitchFamily="18" charset="0"/>
                <a:cs typeface="Times New Roman" panose="02020603050405020304" pitchFamily="18" charset="0"/>
              </a:rPr>
              <a:t>Scrum is an agile project management methodology, </a:t>
            </a:r>
          </a:p>
          <a:p>
            <a:r>
              <a:rPr lang="en-US" i="1" dirty="0">
                <a:latin typeface="Times New Roman" panose="02020603050405020304" pitchFamily="18" charset="0"/>
                <a:cs typeface="Times New Roman" panose="02020603050405020304" pitchFamily="18" charset="0"/>
              </a:rPr>
              <a:t>so it is used for software projects that need to be completed within 1 to 4 weeks. </a:t>
            </a:r>
          </a:p>
          <a:p>
            <a:r>
              <a:rPr lang="en-US" i="1" dirty="0">
                <a:latin typeface="Times New Roman" panose="02020603050405020304" pitchFamily="18" charset="0"/>
                <a:cs typeface="Times New Roman" panose="02020603050405020304" pitchFamily="18" charset="0"/>
              </a:rPr>
              <a:t>The scrum team guides the sprint team members to complete the project according to customer needs.</a:t>
            </a:r>
          </a:p>
          <a:p>
            <a:r>
              <a:rPr lang="en-US" i="1" dirty="0">
                <a:latin typeface="Times New Roman" panose="02020603050405020304" pitchFamily="18" charset="0"/>
                <a:cs typeface="Times New Roman" panose="02020603050405020304" pitchFamily="18" charset="0"/>
              </a:rPr>
              <a:t>The scrum team with the consent of the product owner prepares the product backlog.</a:t>
            </a:r>
          </a:p>
          <a:p>
            <a:r>
              <a:rPr lang="en-US" i="1" dirty="0">
                <a:latin typeface="Times New Roman" panose="02020603050405020304" pitchFamily="18" charset="0"/>
                <a:cs typeface="Times New Roman" panose="02020603050405020304" pitchFamily="18" charset="0"/>
              </a:rPr>
              <a:t>A Sprint is an agile project management framework(methodology) that strictly follows the time to complete the project.</a:t>
            </a:r>
            <a:endParaRPr lang="en-IN" i="1" dirty="0">
              <a:latin typeface="Times New Roman" panose="02020603050405020304" pitchFamily="18" charset="0"/>
              <a:cs typeface="Times New Roman" panose="02020603050405020304" pitchFamily="18" charset="0"/>
            </a:endParaRPr>
          </a:p>
        </p:txBody>
      </p:sp>
      <p:pic>
        <p:nvPicPr>
          <p:cNvPr id="11" name="Picture 10">
            <a:extLst>
              <a:ext uri="{FF2B5EF4-FFF2-40B4-BE49-F238E27FC236}">
                <a16:creationId xmlns:a16="http://schemas.microsoft.com/office/drawing/2014/main" id="{080BDFF6-6E4A-809D-4CE9-59F60E4E5A99}"/>
              </a:ext>
            </a:extLst>
          </p:cNvPr>
          <p:cNvPicPr>
            <a:picLocks noChangeAspect="1"/>
          </p:cNvPicPr>
          <p:nvPr/>
        </p:nvPicPr>
        <p:blipFill>
          <a:blip r:embed="rId3"/>
          <a:stretch>
            <a:fillRect/>
          </a:stretch>
        </p:blipFill>
        <p:spPr>
          <a:xfrm>
            <a:off x="333556" y="27552"/>
            <a:ext cx="2057941" cy="1076989"/>
          </a:xfrm>
          <a:prstGeom prst="rect">
            <a:avLst/>
          </a:prstGeom>
        </p:spPr>
      </p:pic>
    </p:spTree>
    <p:extLst>
      <p:ext uri="{BB962C8B-B14F-4D97-AF65-F5344CB8AC3E}">
        <p14:creationId xmlns:p14="http://schemas.microsoft.com/office/powerpoint/2010/main" val="1741743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C8CF114-E7B0-4906-7083-CA61FA3625E9}"/>
              </a:ext>
            </a:extLst>
          </p:cNvPr>
          <p:cNvPicPr>
            <a:picLocks noChangeAspect="1"/>
          </p:cNvPicPr>
          <p:nvPr/>
        </p:nvPicPr>
        <p:blipFill>
          <a:blip r:embed="rId2"/>
          <a:stretch>
            <a:fillRect/>
          </a:stretch>
        </p:blipFill>
        <p:spPr>
          <a:xfrm>
            <a:off x="7633625" y="0"/>
            <a:ext cx="4404997" cy="6124755"/>
          </a:xfrm>
          <a:prstGeom prst="rect">
            <a:avLst/>
          </a:prstGeom>
        </p:spPr>
      </p:pic>
      <p:pic>
        <p:nvPicPr>
          <p:cNvPr id="3" name="Picture 2">
            <a:extLst>
              <a:ext uri="{FF2B5EF4-FFF2-40B4-BE49-F238E27FC236}">
                <a16:creationId xmlns:a16="http://schemas.microsoft.com/office/drawing/2014/main" id="{29F40737-2458-0248-EA43-C0FFED9BF96C}"/>
              </a:ext>
            </a:extLst>
          </p:cNvPr>
          <p:cNvPicPr>
            <a:picLocks noChangeAspect="1"/>
          </p:cNvPicPr>
          <p:nvPr/>
        </p:nvPicPr>
        <p:blipFill>
          <a:blip r:embed="rId3"/>
          <a:stretch>
            <a:fillRect/>
          </a:stretch>
        </p:blipFill>
        <p:spPr>
          <a:xfrm>
            <a:off x="464190" y="138088"/>
            <a:ext cx="3324764" cy="1390650"/>
          </a:xfrm>
          <a:prstGeom prst="rect">
            <a:avLst/>
          </a:prstGeom>
        </p:spPr>
      </p:pic>
      <p:pic>
        <p:nvPicPr>
          <p:cNvPr id="4" name="Picture 3">
            <a:extLst>
              <a:ext uri="{FF2B5EF4-FFF2-40B4-BE49-F238E27FC236}">
                <a16:creationId xmlns:a16="http://schemas.microsoft.com/office/drawing/2014/main" id="{263A96C9-7C50-77B6-F6D7-FD5E8B629C39}"/>
              </a:ext>
            </a:extLst>
          </p:cNvPr>
          <p:cNvPicPr>
            <a:picLocks noChangeAspect="1"/>
          </p:cNvPicPr>
          <p:nvPr/>
        </p:nvPicPr>
        <p:blipFill>
          <a:blip r:embed="rId4"/>
          <a:stretch>
            <a:fillRect/>
          </a:stretch>
        </p:blipFill>
        <p:spPr>
          <a:xfrm>
            <a:off x="4538598" y="138088"/>
            <a:ext cx="2784213" cy="2002227"/>
          </a:xfrm>
          <a:prstGeom prst="rect">
            <a:avLst/>
          </a:prstGeom>
        </p:spPr>
      </p:pic>
      <p:pic>
        <p:nvPicPr>
          <p:cNvPr id="5" name="Picture 4">
            <a:extLst>
              <a:ext uri="{FF2B5EF4-FFF2-40B4-BE49-F238E27FC236}">
                <a16:creationId xmlns:a16="http://schemas.microsoft.com/office/drawing/2014/main" id="{ABD55867-ABB9-1A4F-F24D-37636E494BE1}"/>
              </a:ext>
            </a:extLst>
          </p:cNvPr>
          <p:cNvPicPr>
            <a:picLocks noChangeAspect="1"/>
          </p:cNvPicPr>
          <p:nvPr/>
        </p:nvPicPr>
        <p:blipFill>
          <a:blip r:embed="rId5"/>
          <a:stretch>
            <a:fillRect/>
          </a:stretch>
        </p:blipFill>
        <p:spPr>
          <a:xfrm>
            <a:off x="153377" y="4051269"/>
            <a:ext cx="6851272" cy="2219325"/>
          </a:xfrm>
          <a:prstGeom prst="rect">
            <a:avLst/>
          </a:prstGeom>
        </p:spPr>
      </p:pic>
      <p:sp>
        <p:nvSpPr>
          <p:cNvPr id="9" name="TextBox 8">
            <a:extLst>
              <a:ext uri="{FF2B5EF4-FFF2-40B4-BE49-F238E27FC236}">
                <a16:creationId xmlns:a16="http://schemas.microsoft.com/office/drawing/2014/main" id="{FB0F463D-8697-FA8E-E0B2-CB651AF5388A}"/>
              </a:ext>
            </a:extLst>
          </p:cNvPr>
          <p:cNvSpPr txBox="1"/>
          <p:nvPr/>
        </p:nvSpPr>
        <p:spPr>
          <a:xfrm>
            <a:off x="286828" y="2921168"/>
            <a:ext cx="6717821" cy="1015663"/>
          </a:xfrm>
          <a:prstGeom prst="rect">
            <a:avLst/>
          </a:prstGeom>
          <a:noFill/>
        </p:spPr>
        <p:txBody>
          <a:bodyPr wrap="square">
            <a:spAutoFit/>
          </a:bodyPr>
          <a:lstStyle/>
          <a:p>
            <a:r>
              <a:rPr lang="en-US" sz="1200" i="1" dirty="0">
                <a:latin typeface="Times New Roman" panose="02020603050405020304" pitchFamily="18" charset="0"/>
                <a:cs typeface="Times New Roman" panose="02020603050405020304" pitchFamily="18" charset="0"/>
              </a:rPr>
              <a:t>Product backlog </a:t>
            </a:r>
          </a:p>
          <a:p>
            <a:r>
              <a:rPr lang="en-US" sz="1200" i="1" dirty="0">
                <a:latin typeface="Times New Roman" panose="02020603050405020304" pitchFamily="18" charset="0"/>
                <a:cs typeface="Times New Roman" panose="02020603050405020304" pitchFamily="18" charset="0"/>
              </a:rPr>
              <a:t>The product backlog can be an information table indicating the priority list of all the requirements given by the user. The team Manager or sometimes the CEO of the software house prepares the product backlog. He prioritizes the requirements based on the customer’s feedback or by keeping in view his personal experience.  The functional requirements are represented with user stories.</a:t>
            </a:r>
            <a:endParaRPr lang="en-IN" sz="1200" i="1" dirty="0">
              <a:latin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id="{8A869034-7139-1139-7CD9-8EECBF57B15C}"/>
              </a:ext>
            </a:extLst>
          </p:cNvPr>
          <p:cNvSpPr txBox="1"/>
          <p:nvPr/>
        </p:nvSpPr>
        <p:spPr>
          <a:xfrm>
            <a:off x="153377" y="1642212"/>
            <a:ext cx="4642910" cy="1015663"/>
          </a:xfrm>
          <a:prstGeom prst="rect">
            <a:avLst/>
          </a:prstGeom>
          <a:noFill/>
        </p:spPr>
        <p:txBody>
          <a:bodyPr wrap="square">
            <a:spAutoFit/>
          </a:bodyPr>
          <a:lstStyle/>
          <a:p>
            <a:r>
              <a:rPr lang="en-US" sz="1200" i="1" dirty="0">
                <a:latin typeface="Times New Roman" panose="02020603050405020304" pitchFamily="18" charset="0"/>
                <a:cs typeface="Times New Roman" panose="02020603050405020304" pitchFamily="18" charset="0"/>
              </a:rPr>
              <a:t>sprint backlog</a:t>
            </a:r>
          </a:p>
          <a:p>
            <a:r>
              <a:rPr lang="en-US" sz="1200" i="1" dirty="0">
                <a:latin typeface="Times New Roman" panose="02020603050405020304" pitchFamily="18" charset="0"/>
                <a:cs typeface="Times New Roman" panose="02020603050405020304" pitchFamily="18" charset="0"/>
              </a:rPr>
              <a:t>The sprint backlog is the subset of the product backlog. The team Manager or sometimes the CEO of the software house sets the sprint’s goal for the team. The scrum team picks the user stories from the product backlog fulfilling those goals.</a:t>
            </a:r>
            <a:endParaRPr lang="en-IN" sz="1200" i="1" dirty="0">
              <a:latin typeface="Times New Roman" panose="02020603050405020304" pitchFamily="18" charset="0"/>
              <a:cs typeface="Times New Roman" panose="02020603050405020304" pitchFamily="18" charset="0"/>
            </a:endParaRPr>
          </a:p>
        </p:txBody>
      </p:sp>
      <p:pic>
        <p:nvPicPr>
          <p:cNvPr id="14" name="Picture 13">
            <a:extLst>
              <a:ext uri="{FF2B5EF4-FFF2-40B4-BE49-F238E27FC236}">
                <a16:creationId xmlns:a16="http://schemas.microsoft.com/office/drawing/2014/main" id="{A3611F51-621E-0C4C-A27F-D6D0C53F4E2B}"/>
              </a:ext>
            </a:extLst>
          </p:cNvPr>
          <p:cNvPicPr>
            <a:picLocks noChangeAspect="1"/>
          </p:cNvPicPr>
          <p:nvPr/>
        </p:nvPicPr>
        <p:blipFill>
          <a:blip r:embed="rId6"/>
          <a:stretch>
            <a:fillRect/>
          </a:stretch>
        </p:blipFill>
        <p:spPr>
          <a:xfrm>
            <a:off x="0" y="5668868"/>
            <a:ext cx="2057941" cy="1076989"/>
          </a:xfrm>
          <a:prstGeom prst="rect">
            <a:avLst/>
          </a:prstGeom>
        </p:spPr>
      </p:pic>
    </p:spTree>
    <p:extLst>
      <p:ext uri="{BB962C8B-B14F-4D97-AF65-F5344CB8AC3E}">
        <p14:creationId xmlns:p14="http://schemas.microsoft.com/office/powerpoint/2010/main" val="31030484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86436D2-811B-1C83-FE31-2CD4AC3DDF79}"/>
              </a:ext>
            </a:extLst>
          </p:cNvPr>
          <p:cNvPicPr>
            <a:picLocks noChangeAspect="1"/>
          </p:cNvPicPr>
          <p:nvPr/>
        </p:nvPicPr>
        <p:blipFill>
          <a:blip r:embed="rId2"/>
          <a:stretch>
            <a:fillRect/>
          </a:stretch>
        </p:blipFill>
        <p:spPr>
          <a:xfrm>
            <a:off x="518334" y="628259"/>
            <a:ext cx="11155332" cy="5601482"/>
          </a:xfrm>
          <a:prstGeom prst="rect">
            <a:avLst/>
          </a:prstGeom>
        </p:spPr>
      </p:pic>
      <p:sp>
        <p:nvSpPr>
          <p:cNvPr id="5" name="TextBox 4">
            <a:extLst>
              <a:ext uri="{FF2B5EF4-FFF2-40B4-BE49-F238E27FC236}">
                <a16:creationId xmlns:a16="http://schemas.microsoft.com/office/drawing/2014/main" id="{174816FF-7DB0-B712-4652-634100898D07}"/>
              </a:ext>
            </a:extLst>
          </p:cNvPr>
          <p:cNvSpPr txBox="1"/>
          <p:nvPr/>
        </p:nvSpPr>
        <p:spPr>
          <a:xfrm>
            <a:off x="407598" y="190107"/>
            <a:ext cx="11266068" cy="369332"/>
          </a:xfrm>
          <a:prstGeom prst="rect">
            <a:avLst/>
          </a:prstGeom>
          <a:noFill/>
        </p:spPr>
        <p:txBody>
          <a:bodyPr wrap="square">
            <a:spAutoFit/>
          </a:bodyPr>
          <a:lstStyle/>
          <a:p>
            <a:r>
              <a:rPr lang="en-US" b="0" i="0" dirty="0">
                <a:effectLst/>
                <a:latin typeface="Google Sans"/>
              </a:rPr>
              <a:t>Scrum is </a:t>
            </a:r>
            <a:r>
              <a:rPr lang="en-US" dirty="0"/>
              <a:t>a project management framework that helps teams work together to achieve a common goal</a:t>
            </a:r>
            <a:r>
              <a:rPr lang="en-US" b="0" i="0" dirty="0">
                <a:solidFill>
                  <a:srgbClr val="EEF0FF"/>
                </a:solidFill>
                <a:effectLst/>
                <a:latin typeface="Google Sans"/>
              </a:rPr>
              <a:t>.</a:t>
            </a:r>
            <a:endParaRPr lang="en-IN" dirty="0"/>
          </a:p>
        </p:txBody>
      </p:sp>
    </p:spTree>
    <p:extLst>
      <p:ext uri="{BB962C8B-B14F-4D97-AF65-F5344CB8AC3E}">
        <p14:creationId xmlns:p14="http://schemas.microsoft.com/office/powerpoint/2010/main" val="12285965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E3F2EEA-64E4-53B3-A9C2-59949D66FEE6}"/>
              </a:ext>
            </a:extLst>
          </p:cNvPr>
          <p:cNvPicPr>
            <a:picLocks noChangeAspect="1"/>
          </p:cNvPicPr>
          <p:nvPr/>
        </p:nvPicPr>
        <p:blipFill>
          <a:blip r:embed="rId2"/>
          <a:stretch>
            <a:fillRect/>
          </a:stretch>
        </p:blipFill>
        <p:spPr>
          <a:xfrm>
            <a:off x="464768" y="263422"/>
            <a:ext cx="7449590" cy="4467849"/>
          </a:xfrm>
          <a:prstGeom prst="rect">
            <a:avLst/>
          </a:prstGeom>
        </p:spPr>
      </p:pic>
      <p:pic>
        <p:nvPicPr>
          <p:cNvPr id="4" name="Picture 3">
            <a:extLst>
              <a:ext uri="{FF2B5EF4-FFF2-40B4-BE49-F238E27FC236}">
                <a16:creationId xmlns:a16="http://schemas.microsoft.com/office/drawing/2014/main" id="{B04CC091-2428-234C-51EF-D874A4D2EA82}"/>
              </a:ext>
            </a:extLst>
          </p:cNvPr>
          <p:cNvPicPr>
            <a:picLocks noChangeAspect="1"/>
          </p:cNvPicPr>
          <p:nvPr/>
        </p:nvPicPr>
        <p:blipFill>
          <a:blip r:embed="rId3"/>
          <a:stretch>
            <a:fillRect/>
          </a:stretch>
        </p:blipFill>
        <p:spPr>
          <a:xfrm>
            <a:off x="7815532" y="3283088"/>
            <a:ext cx="4376468" cy="2896366"/>
          </a:xfrm>
          <a:prstGeom prst="rect">
            <a:avLst/>
          </a:prstGeom>
        </p:spPr>
      </p:pic>
    </p:spTree>
    <p:extLst>
      <p:ext uri="{BB962C8B-B14F-4D97-AF65-F5344CB8AC3E}">
        <p14:creationId xmlns:p14="http://schemas.microsoft.com/office/powerpoint/2010/main" val="15314511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71B89C8-0C26-C6FC-1EA3-CD19812A17CF}"/>
              </a:ext>
            </a:extLst>
          </p:cNvPr>
          <p:cNvPicPr>
            <a:picLocks noChangeAspect="1"/>
          </p:cNvPicPr>
          <p:nvPr/>
        </p:nvPicPr>
        <p:blipFill>
          <a:blip r:embed="rId2"/>
          <a:stretch>
            <a:fillRect/>
          </a:stretch>
        </p:blipFill>
        <p:spPr>
          <a:xfrm>
            <a:off x="1542414" y="785443"/>
            <a:ext cx="9107171" cy="5287113"/>
          </a:xfrm>
          <a:prstGeom prst="rect">
            <a:avLst/>
          </a:prstGeom>
        </p:spPr>
      </p:pic>
    </p:spTree>
    <p:extLst>
      <p:ext uri="{BB962C8B-B14F-4D97-AF65-F5344CB8AC3E}">
        <p14:creationId xmlns:p14="http://schemas.microsoft.com/office/powerpoint/2010/main" val="1279309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DFC9663-9583-5431-76CA-FE5475E20A1B}"/>
              </a:ext>
            </a:extLst>
          </p:cNvPr>
          <p:cNvPicPr>
            <a:picLocks noChangeAspect="1"/>
          </p:cNvPicPr>
          <p:nvPr/>
        </p:nvPicPr>
        <p:blipFill>
          <a:blip r:embed="rId2"/>
          <a:stretch>
            <a:fillRect/>
          </a:stretch>
        </p:blipFill>
        <p:spPr>
          <a:xfrm>
            <a:off x="0" y="-1"/>
            <a:ext cx="12192000" cy="6858001"/>
          </a:xfrm>
          <a:prstGeom prst="rect">
            <a:avLst/>
          </a:prstGeom>
        </p:spPr>
      </p:pic>
    </p:spTree>
    <p:extLst>
      <p:ext uri="{BB962C8B-B14F-4D97-AF65-F5344CB8AC3E}">
        <p14:creationId xmlns:p14="http://schemas.microsoft.com/office/powerpoint/2010/main" val="33524189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6787D4-E9F7-3653-A8D8-4DC6C9979621}"/>
              </a:ext>
            </a:extLst>
          </p:cNvPr>
          <p:cNvSpPr>
            <a:spLocks noGrp="1"/>
          </p:cNvSpPr>
          <p:nvPr>
            <p:ph type="title"/>
          </p:nvPr>
        </p:nvSpPr>
        <p:spPr>
          <a:xfrm>
            <a:off x="1097280" y="286604"/>
            <a:ext cx="10058400" cy="1380272"/>
          </a:xfrm>
        </p:spPr>
        <p:txBody>
          <a:bodyPr anchor="ctr"/>
          <a:lstStyle/>
          <a:p>
            <a:pPr algn="ctr"/>
            <a:r>
              <a:rPr lang="en-US" dirty="0">
                <a:solidFill>
                  <a:schemeClr val="tx1">
                    <a:lumMod val="95000"/>
                    <a:lumOff val="5000"/>
                  </a:schemeClr>
                </a:solidFill>
                <a:effectLst>
                  <a:glow rad="63500">
                    <a:schemeClr val="accent6">
                      <a:satMod val="175000"/>
                      <a:alpha val="40000"/>
                    </a:schemeClr>
                  </a:glow>
                  <a:reflection blurRad="6350" stA="60000" endA="900" endPos="58000" dir="5400000" sy="-100000" algn="bl" rotWithShape="0"/>
                </a:effectLst>
                <a:latin typeface="Algerian" panose="04020705040A02060702" pitchFamily="82" charset="0"/>
              </a:rPr>
              <a:t>Contents </a:t>
            </a:r>
            <a:endParaRPr lang="en-IN" dirty="0">
              <a:solidFill>
                <a:schemeClr val="tx1">
                  <a:lumMod val="95000"/>
                  <a:lumOff val="5000"/>
                </a:schemeClr>
              </a:solidFill>
              <a:effectLst>
                <a:glow rad="63500">
                  <a:schemeClr val="accent6">
                    <a:satMod val="175000"/>
                    <a:alpha val="40000"/>
                  </a:schemeClr>
                </a:glow>
                <a:reflection blurRad="6350" stA="60000" endA="900" endPos="58000" dir="5400000" sy="-100000" algn="bl" rotWithShape="0"/>
              </a:effectLst>
              <a:latin typeface="Algerian" panose="04020705040A02060702" pitchFamily="82" charset="0"/>
            </a:endParaRPr>
          </a:p>
        </p:txBody>
      </p:sp>
      <p:sp>
        <p:nvSpPr>
          <p:cNvPr id="3" name="Content Placeholder 2">
            <a:extLst>
              <a:ext uri="{FF2B5EF4-FFF2-40B4-BE49-F238E27FC236}">
                <a16:creationId xmlns:a16="http://schemas.microsoft.com/office/drawing/2014/main" id="{49DAEB54-6D35-2565-9941-760D6A829F4E}"/>
              </a:ext>
            </a:extLst>
          </p:cNvPr>
          <p:cNvSpPr>
            <a:spLocks noGrp="1"/>
          </p:cNvSpPr>
          <p:nvPr>
            <p:ph idx="1"/>
          </p:nvPr>
        </p:nvSpPr>
        <p:spPr>
          <a:xfrm>
            <a:off x="1354455" y="2223029"/>
            <a:ext cx="6617970" cy="2411941"/>
          </a:xfrm>
        </p:spPr>
        <p:txBody>
          <a:bodyPr numCol="2">
            <a:normAutofit fontScale="92500" lnSpcReduction="10000"/>
          </a:bodyPr>
          <a:lstStyle/>
          <a:p>
            <a:pPr>
              <a:buFont typeface="Wingdings" panose="05000000000000000000" pitchFamily="2" charset="2"/>
              <a:buChar char="Ø"/>
            </a:pPr>
            <a:r>
              <a:rPr lang="en-IN" b="0" i="0" dirty="0">
                <a:solidFill>
                  <a:srgbClr val="1F1F1F"/>
                </a:solidFill>
                <a:effectLst/>
                <a:latin typeface="Times New Roman" panose="02020603050405020304" pitchFamily="18" charset="0"/>
                <a:cs typeface="Times New Roman" panose="02020603050405020304" pitchFamily="18" charset="0"/>
              </a:rPr>
              <a:t>SE in Industry</a:t>
            </a:r>
          </a:p>
          <a:p>
            <a:pPr lvl="1">
              <a:buFont typeface="Wingdings" panose="05000000000000000000" pitchFamily="2" charset="2"/>
              <a:buChar char="Ø"/>
            </a:pPr>
            <a:r>
              <a:rPr lang="en-IN" b="0" i="0" dirty="0">
                <a:solidFill>
                  <a:srgbClr val="1F1F1F"/>
                </a:solidFill>
                <a:effectLst/>
                <a:latin typeface="Times New Roman" panose="02020603050405020304" pitchFamily="18" charset="0"/>
                <a:cs typeface="Times New Roman" panose="02020603050405020304" pitchFamily="18" charset="0"/>
              </a:rPr>
              <a:t>SDLC</a:t>
            </a:r>
            <a:endParaRPr lang="en-IN" dirty="0">
              <a:solidFill>
                <a:srgbClr val="1F1F1F"/>
              </a:solidFill>
              <a:latin typeface="Times New Roman" panose="02020603050405020304" pitchFamily="18" charset="0"/>
              <a:cs typeface="Times New Roman" panose="02020603050405020304" pitchFamily="18" charset="0"/>
            </a:endParaRPr>
          </a:p>
          <a:p>
            <a:pPr lvl="1">
              <a:buFont typeface="Wingdings" panose="05000000000000000000" pitchFamily="2" charset="2"/>
              <a:buChar char="Ø"/>
            </a:pPr>
            <a:r>
              <a:rPr lang="en-IN" b="0" i="0" dirty="0">
                <a:solidFill>
                  <a:srgbClr val="1F1F1F"/>
                </a:solidFill>
                <a:effectLst/>
                <a:latin typeface="Times New Roman" panose="02020603050405020304" pitchFamily="18" charset="0"/>
                <a:cs typeface="Times New Roman" panose="02020603050405020304" pitchFamily="18" charset="0"/>
              </a:rPr>
              <a:t>AGILE </a:t>
            </a:r>
            <a:endParaRPr lang="en-IN" dirty="0">
              <a:solidFill>
                <a:srgbClr val="1F1F1F"/>
              </a:solidFill>
              <a:latin typeface="Times New Roman" panose="02020603050405020304" pitchFamily="18" charset="0"/>
              <a:cs typeface="Times New Roman" panose="02020603050405020304" pitchFamily="18" charset="0"/>
            </a:endParaRPr>
          </a:p>
          <a:p>
            <a:pPr lvl="1">
              <a:buFont typeface="Wingdings" panose="05000000000000000000" pitchFamily="2" charset="2"/>
              <a:buChar char="Ø"/>
            </a:pPr>
            <a:r>
              <a:rPr lang="en-IN" b="0" i="0" dirty="0">
                <a:solidFill>
                  <a:srgbClr val="1F1F1F"/>
                </a:solidFill>
                <a:effectLst/>
                <a:latin typeface="Times New Roman" panose="02020603050405020304" pitchFamily="18" charset="0"/>
                <a:cs typeface="Times New Roman" panose="02020603050405020304" pitchFamily="18" charset="0"/>
              </a:rPr>
              <a:t>SCRUM</a:t>
            </a:r>
            <a:endParaRPr lang="en-IN" dirty="0">
              <a:solidFill>
                <a:srgbClr val="1F1F1F"/>
              </a:solidFill>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IN" b="0" i="0" dirty="0">
                <a:solidFill>
                  <a:srgbClr val="1F1F1F"/>
                </a:solidFill>
                <a:effectLst/>
                <a:latin typeface="Times New Roman" panose="02020603050405020304" pitchFamily="18" charset="0"/>
                <a:cs typeface="Times New Roman" panose="02020603050405020304" pitchFamily="18" charset="0"/>
              </a:rPr>
              <a:t>GIT and GitHub</a:t>
            </a:r>
            <a:endParaRPr lang="en-IN" dirty="0">
              <a:solidFill>
                <a:srgbClr val="1F1F1F"/>
              </a:solidFill>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IN" b="0" i="0" dirty="0">
                <a:solidFill>
                  <a:srgbClr val="1F1F1F"/>
                </a:solidFill>
                <a:effectLst/>
                <a:latin typeface="Times New Roman" panose="02020603050405020304" pitchFamily="18" charset="0"/>
                <a:cs typeface="Times New Roman" panose="02020603050405020304" pitchFamily="18" charset="0"/>
              </a:rPr>
              <a:t>HTML 5, CSS 3</a:t>
            </a:r>
          </a:p>
          <a:p>
            <a:pPr>
              <a:buFont typeface="Wingdings" panose="05000000000000000000" pitchFamily="2" charset="2"/>
              <a:buChar char="Ø"/>
            </a:pPr>
            <a:r>
              <a:rPr lang="en-IN" b="0" i="0" dirty="0">
                <a:solidFill>
                  <a:srgbClr val="1F1F1F"/>
                </a:solidFill>
                <a:effectLst/>
                <a:latin typeface="Times New Roman" panose="02020603050405020304" pitchFamily="18" charset="0"/>
                <a:cs typeface="Times New Roman" panose="02020603050405020304" pitchFamily="18" charset="0"/>
              </a:rPr>
              <a:t>BOOTSTRAP</a:t>
            </a:r>
          </a:p>
          <a:p>
            <a:pPr>
              <a:buFont typeface="Wingdings" panose="05000000000000000000" pitchFamily="2" charset="2"/>
              <a:buChar char="Ø"/>
            </a:pPr>
            <a:r>
              <a:rPr lang="en-IN" b="0" i="0" dirty="0">
                <a:solidFill>
                  <a:srgbClr val="1F1F1F"/>
                </a:solidFill>
                <a:effectLst/>
                <a:latin typeface="Times New Roman" panose="02020603050405020304" pitchFamily="18" charset="0"/>
                <a:cs typeface="Times New Roman" panose="02020603050405020304" pitchFamily="18" charset="0"/>
              </a:rPr>
              <a:t>JAVASCRIPT</a:t>
            </a:r>
          </a:p>
          <a:p>
            <a:pPr>
              <a:buFont typeface="Wingdings" panose="05000000000000000000" pitchFamily="2" charset="2"/>
              <a:buChar char="Ø"/>
            </a:pPr>
            <a:r>
              <a:rPr lang="en-IN" b="0" i="0" dirty="0">
                <a:solidFill>
                  <a:srgbClr val="1F1F1F"/>
                </a:solidFill>
                <a:effectLst/>
                <a:latin typeface="Times New Roman" panose="02020603050405020304" pitchFamily="18" charset="0"/>
                <a:cs typeface="Times New Roman" panose="02020603050405020304" pitchFamily="18" charset="0"/>
              </a:rPr>
              <a:t>ANGULAR</a:t>
            </a:r>
          </a:p>
          <a:p>
            <a:pPr>
              <a:buFont typeface="Wingdings" panose="05000000000000000000" pitchFamily="2" charset="2"/>
              <a:buChar char="Ø"/>
            </a:pPr>
            <a:r>
              <a:rPr lang="en-IN" b="0" i="0" dirty="0">
                <a:solidFill>
                  <a:srgbClr val="1F1F1F"/>
                </a:solidFill>
                <a:effectLst/>
                <a:latin typeface="Times New Roman" panose="02020603050405020304" pitchFamily="18" charset="0"/>
                <a:cs typeface="Times New Roman" panose="02020603050405020304" pitchFamily="18" charset="0"/>
              </a:rPr>
              <a:t>REACT JS</a:t>
            </a:r>
          </a:p>
          <a:p>
            <a:pPr>
              <a:buFont typeface="Wingdings" panose="05000000000000000000" pitchFamily="2" charset="2"/>
              <a:buChar char="Ø"/>
            </a:pPr>
            <a:r>
              <a:rPr lang="en-IN" b="0" i="0" dirty="0">
                <a:solidFill>
                  <a:srgbClr val="1F1F1F"/>
                </a:solidFill>
                <a:effectLst/>
                <a:latin typeface="Times New Roman" panose="02020603050405020304" pitchFamily="18" charset="0"/>
                <a:cs typeface="Times New Roman" panose="02020603050405020304" pitchFamily="18" charset="0"/>
              </a:rPr>
              <a:t>Servlet</a:t>
            </a:r>
          </a:p>
          <a:p>
            <a:pPr>
              <a:buFont typeface="Wingdings" panose="05000000000000000000" pitchFamily="2" charset="2"/>
              <a:buChar char="Ø"/>
            </a:pPr>
            <a:r>
              <a:rPr lang="en-IN" b="0" i="0" dirty="0">
                <a:solidFill>
                  <a:srgbClr val="1F1F1F"/>
                </a:solidFill>
                <a:effectLst/>
                <a:latin typeface="Times New Roman" panose="02020603050405020304" pitchFamily="18" charset="0"/>
                <a:cs typeface="Times New Roman" panose="02020603050405020304" pitchFamily="18" charset="0"/>
              </a:rPr>
              <a:t>JSP</a:t>
            </a:r>
          </a:p>
          <a:p>
            <a:endParaRPr lang="en-IN" dirty="0"/>
          </a:p>
        </p:txBody>
      </p:sp>
      <p:pic>
        <p:nvPicPr>
          <p:cNvPr id="4" name="Picture 3">
            <a:extLst>
              <a:ext uri="{FF2B5EF4-FFF2-40B4-BE49-F238E27FC236}">
                <a16:creationId xmlns:a16="http://schemas.microsoft.com/office/drawing/2014/main" id="{01F0FF3C-0F8E-BD74-5E0E-C241AA01462E}"/>
              </a:ext>
            </a:extLst>
          </p:cNvPr>
          <p:cNvPicPr>
            <a:picLocks noChangeAspect="1"/>
          </p:cNvPicPr>
          <p:nvPr/>
        </p:nvPicPr>
        <p:blipFill>
          <a:blip r:embed="rId2"/>
          <a:stretch>
            <a:fillRect/>
          </a:stretch>
        </p:blipFill>
        <p:spPr>
          <a:xfrm>
            <a:off x="7562849" y="1809242"/>
            <a:ext cx="3419475" cy="3419475"/>
          </a:xfrm>
          <a:prstGeom prst="rect">
            <a:avLst/>
          </a:prstGeom>
        </p:spPr>
      </p:pic>
      <p:pic>
        <p:nvPicPr>
          <p:cNvPr id="5" name="Picture 4">
            <a:extLst>
              <a:ext uri="{FF2B5EF4-FFF2-40B4-BE49-F238E27FC236}">
                <a16:creationId xmlns:a16="http://schemas.microsoft.com/office/drawing/2014/main" id="{2E066BF4-0298-C8CA-B803-11CA1E7797BD}"/>
              </a:ext>
            </a:extLst>
          </p:cNvPr>
          <p:cNvPicPr>
            <a:picLocks noChangeAspect="1"/>
          </p:cNvPicPr>
          <p:nvPr/>
        </p:nvPicPr>
        <p:blipFill>
          <a:blip r:embed="rId3"/>
          <a:stretch>
            <a:fillRect/>
          </a:stretch>
        </p:blipFill>
        <p:spPr>
          <a:xfrm>
            <a:off x="205364" y="4972049"/>
            <a:ext cx="2298181" cy="1206544"/>
          </a:xfrm>
          <a:prstGeom prst="rect">
            <a:avLst/>
          </a:prstGeom>
        </p:spPr>
      </p:pic>
      <p:pic>
        <p:nvPicPr>
          <p:cNvPr id="6" name="Picture 5">
            <a:extLst>
              <a:ext uri="{FF2B5EF4-FFF2-40B4-BE49-F238E27FC236}">
                <a16:creationId xmlns:a16="http://schemas.microsoft.com/office/drawing/2014/main" id="{5DA512F5-7B7C-B51F-E0B1-B1FADAC36476}"/>
              </a:ext>
            </a:extLst>
          </p:cNvPr>
          <p:cNvPicPr>
            <a:picLocks noChangeAspect="1"/>
          </p:cNvPicPr>
          <p:nvPr/>
        </p:nvPicPr>
        <p:blipFill>
          <a:blip r:embed="rId4"/>
          <a:stretch>
            <a:fillRect/>
          </a:stretch>
        </p:blipFill>
        <p:spPr>
          <a:xfrm>
            <a:off x="2697643" y="5228717"/>
            <a:ext cx="1247775" cy="693208"/>
          </a:xfrm>
          <a:prstGeom prst="rect">
            <a:avLst/>
          </a:prstGeom>
        </p:spPr>
      </p:pic>
      <p:pic>
        <p:nvPicPr>
          <p:cNvPr id="7" name="Picture 6">
            <a:extLst>
              <a:ext uri="{FF2B5EF4-FFF2-40B4-BE49-F238E27FC236}">
                <a16:creationId xmlns:a16="http://schemas.microsoft.com/office/drawing/2014/main" id="{F1179A14-EB42-10DC-E803-38B4BAF0E31B}"/>
              </a:ext>
            </a:extLst>
          </p:cNvPr>
          <p:cNvPicPr>
            <a:picLocks noChangeAspect="1"/>
          </p:cNvPicPr>
          <p:nvPr/>
        </p:nvPicPr>
        <p:blipFill>
          <a:blip r:embed="rId5"/>
          <a:stretch>
            <a:fillRect/>
          </a:stretch>
        </p:blipFill>
        <p:spPr>
          <a:xfrm>
            <a:off x="4482029" y="5046144"/>
            <a:ext cx="1322941" cy="1058353"/>
          </a:xfrm>
          <a:prstGeom prst="rect">
            <a:avLst/>
          </a:prstGeom>
        </p:spPr>
      </p:pic>
      <p:pic>
        <p:nvPicPr>
          <p:cNvPr id="8" name="Picture 7">
            <a:extLst>
              <a:ext uri="{FF2B5EF4-FFF2-40B4-BE49-F238E27FC236}">
                <a16:creationId xmlns:a16="http://schemas.microsoft.com/office/drawing/2014/main" id="{89C05450-5564-03BD-3993-86AD0C4DC7A9}"/>
              </a:ext>
            </a:extLst>
          </p:cNvPr>
          <p:cNvPicPr>
            <a:picLocks noChangeAspect="1"/>
          </p:cNvPicPr>
          <p:nvPr/>
        </p:nvPicPr>
        <p:blipFill>
          <a:blip r:embed="rId6"/>
          <a:stretch>
            <a:fillRect/>
          </a:stretch>
        </p:blipFill>
        <p:spPr>
          <a:xfrm>
            <a:off x="288464" y="247000"/>
            <a:ext cx="2287617" cy="915047"/>
          </a:xfrm>
          <a:prstGeom prst="rect">
            <a:avLst/>
          </a:prstGeom>
        </p:spPr>
      </p:pic>
      <p:pic>
        <p:nvPicPr>
          <p:cNvPr id="9" name="Picture 8">
            <a:extLst>
              <a:ext uri="{FF2B5EF4-FFF2-40B4-BE49-F238E27FC236}">
                <a16:creationId xmlns:a16="http://schemas.microsoft.com/office/drawing/2014/main" id="{03F0D5E7-23CA-2A6D-CCF5-97CF090E6A18}"/>
              </a:ext>
            </a:extLst>
          </p:cNvPr>
          <p:cNvPicPr>
            <a:picLocks noChangeAspect="1"/>
          </p:cNvPicPr>
          <p:nvPr/>
        </p:nvPicPr>
        <p:blipFill>
          <a:blip r:embed="rId7"/>
          <a:stretch>
            <a:fillRect/>
          </a:stretch>
        </p:blipFill>
        <p:spPr>
          <a:xfrm>
            <a:off x="9845595" y="166030"/>
            <a:ext cx="2057941" cy="1076989"/>
          </a:xfrm>
          <a:prstGeom prst="rect">
            <a:avLst/>
          </a:prstGeom>
        </p:spPr>
      </p:pic>
      <p:pic>
        <p:nvPicPr>
          <p:cNvPr id="10" name="Picture 9">
            <a:extLst>
              <a:ext uri="{FF2B5EF4-FFF2-40B4-BE49-F238E27FC236}">
                <a16:creationId xmlns:a16="http://schemas.microsoft.com/office/drawing/2014/main" id="{5659A9AB-394B-DBF3-DBBA-57C505CDB986}"/>
              </a:ext>
            </a:extLst>
          </p:cNvPr>
          <p:cNvPicPr>
            <a:picLocks noChangeAspect="1"/>
          </p:cNvPicPr>
          <p:nvPr/>
        </p:nvPicPr>
        <p:blipFill>
          <a:blip r:embed="rId8"/>
          <a:stretch>
            <a:fillRect/>
          </a:stretch>
        </p:blipFill>
        <p:spPr>
          <a:xfrm>
            <a:off x="9272586" y="5311443"/>
            <a:ext cx="2782114" cy="908445"/>
          </a:xfrm>
          <a:prstGeom prst="rect">
            <a:avLst/>
          </a:prstGeom>
        </p:spPr>
      </p:pic>
    </p:spTree>
    <p:extLst>
      <p:ext uri="{BB962C8B-B14F-4D97-AF65-F5344CB8AC3E}">
        <p14:creationId xmlns:p14="http://schemas.microsoft.com/office/powerpoint/2010/main" val="11609351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1B30A56-7841-D94C-E525-DC4C3B359590}"/>
              </a:ext>
            </a:extLst>
          </p:cNvPr>
          <p:cNvPicPr>
            <a:picLocks noChangeAspect="1"/>
          </p:cNvPicPr>
          <p:nvPr/>
        </p:nvPicPr>
        <p:blipFill>
          <a:blip r:embed="rId2"/>
          <a:stretch>
            <a:fillRect/>
          </a:stretch>
        </p:blipFill>
        <p:spPr>
          <a:xfrm>
            <a:off x="69011" y="202680"/>
            <a:ext cx="2292295" cy="914479"/>
          </a:xfrm>
          <a:prstGeom prst="rect">
            <a:avLst/>
          </a:prstGeom>
        </p:spPr>
      </p:pic>
      <p:sp>
        <p:nvSpPr>
          <p:cNvPr id="5" name="TextBox 4">
            <a:extLst>
              <a:ext uri="{FF2B5EF4-FFF2-40B4-BE49-F238E27FC236}">
                <a16:creationId xmlns:a16="http://schemas.microsoft.com/office/drawing/2014/main" id="{409D5744-F49B-01C6-E27A-8045BDE52646}"/>
              </a:ext>
            </a:extLst>
          </p:cNvPr>
          <p:cNvSpPr txBox="1"/>
          <p:nvPr/>
        </p:nvSpPr>
        <p:spPr>
          <a:xfrm>
            <a:off x="442104" y="1824291"/>
            <a:ext cx="6094562" cy="923330"/>
          </a:xfrm>
          <a:prstGeom prst="rect">
            <a:avLst/>
          </a:prstGeom>
          <a:noFill/>
        </p:spPr>
        <p:txBody>
          <a:bodyPr wrap="square">
            <a:spAutoFit/>
          </a:bodyPr>
          <a:lstStyle/>
          <a:p>
            <a:r>
              <a:rPr lang="en-US" dirty="0"/>
              <a:t>What is Software Engineering?</a:t>
            </a:r>
          </a:p>
          <a:p>
            <a:r>
              <a:rPr lang="en-US" dirty="0"/>
              <a:t>The term software engineering is the product of two words, software, and engineering.</a:t>
            </a:r>
          </a:p>
        </p:txBody>
      </p:sp>
      <p:sp>
        <p:nvSpPr>
          <p:cNvPr id="7" name="TextBox 6">
            <a:extLst>
              <a:ext uri="{FF2B5EF4-FFF2-40B4-BE49-F238E27FC236}">
                <a16:creationId xmlns:a16="http://schemas.microsoft.com/office/drawing/2014/main" id="{49D0D462-2042-1E3A-62D5-AA1574F7E650}"/>
              </a:ext>
            </a:extLst>
          </p:cNvPr>
          <p:cNvSpPr txBox="1"/>
          <p:nvPr/>
        </p:nvSpPr>
        <p:spPr>
          <a:xfrm>
            <a:off x="442104" y="3162188"/>
            <a:ext cx="6094562" cy="369332"/>
          </a:xfrm>
          <a:prstGeom prst="rect">
            <a:avLst/>
          </a:prstGeom>
          <a:noFill/>
        </p:spPr>
        <p:txBody>
          <a:bodyPr wrap="square">
            <a:spAutoFit/>
          </a:bodyPr>
          <a:lstStyle/>
          <a:p>
            <a:r>
              <a:rPr lang="en-US" dirty="0"/>
              <a:t>The software is a collection of integrated programs.</a:t>
            </a:r>
          </a:p>
        </p:txBody>
      </p:sp>
      <p:sp>
        <p:nvSpPr>
          <p:cNvPr id="9" name="TextBox 8">
            <a:extLst>
              <a:ext uri="{FF2B5EF4-FFF2-40B4-BE49-F238E27FC236}">
                <a16:creationId xmlns:a16="http://schemas.microsoft.com/office/drawing/2014/main" id="{3C21F2A1-F636-C82E-30A7-E13CA4037A76}"/>
              </a:ext>
            </a:extLst>
          </p:cNvPr>
          <p:cNvSpPr txBox="1"/>
          <p:nvPr/>
        </p:nvSpPr>
        <p:spPr>
          <a:xfrm>
            <a:off x="442104" y="4055634"/>
            <a:ext cx="6094562" cy="923330"/>
          </a:xfrm>
          <a:prstGeom prst="rect">
            <a:avLst/>
          </a:prstGeom>
          <a:noFill/>
        </p:spPr>
        <p:txBody>
          <a:bodyPr wrap="square">
            <a:spAutoFit/>
          </a:bodyPr>
          <a:lstStyle/>
          <a:p>
            <a:r>
              <a:rPr lang="en-US" dirty="0"/>
              <a:t>Engineering is the application of scientific and practical knowledge to invent, design, build, maintain, and improve frameworks, processes, etc.</a:t>
            </a:r>
            <a:endParaRPr lang="en-IN" dirty="0"/>
          </a:p>
        </p:txBody>
      </p:sp>
      <p:pic>
        <p:nvPicPr>
          <p:cNvPr id="10" name="Picture 3" descr="Software Engineering Introduction">
            <a:extLst>
              <a:ext uri="{FF2B5EF4-FFF2-40B4-BE49-F238E27FC236}">
                <a16:creationId xmlns:a16="http://schemas.microsoft.com/office/drawing/2014/main" id="{0DC651B9-C29D-88A5-A736-81CCA9CA0E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92251" y="1332345"/>
            <a:ext cx="5753100" cy="3724275"/>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8616270B-68AD-B881-53AC-42DE75A39CBA}"/>
              </a:ext>
            </a:extLst>
          </p:cNvPr>
          <p:cNvSpPr txBox="1"/>
          <p:nvPr/>
        </p:nvSpPr>
        <p:spPr>
          <a:xfrm>
            <a:off x="3761118" y="148337"/>
            <a:ext cx="3467818" cy="584775"/>
          </a:xfrm>
          <a:prstGeom prst="rect">
            <a:avLst/>
          </a:prstGeom>
          <a:noFill/>
        </p:spPr>
        <p:txBody>
          <a:bodyPr wrap="square" rtlCol="0">
            <a:spAutoFit/>
          </a:bodyPr>
          <a:lstStyle/>
          <a:p>
            <a:r>
              <a:rPr lang="en-US" sz="3200" dirty="0">
                <a:effectLst>
                  <a:glow rad="63500">
                    <a:schemeClr val="accent4">
                      <a:satMod val="175000"/>
                      <a:alpha val="40000"/>
                    </a:schemeClr>
                  </a:glow>
                  <a:reflection blurRad="6350" stA="60000" endA="900" endPos="60000" dist="60007" dir="5400000" sy="-100000" algn="bl" rotWithShape="0"/>
                </a:effectLst>
                <a:latin typeface="Algerian" panose="04020705040A02060702" pitchFamily="82" charset="0"/>
              </a:rPr>
              <a:t>SE IN INDUSTRY</a:t>
            </a:r>
            <a:endParaRPr lang="en-IN" sz="3200" dirty="0">
              <a:effectLst>
                <a:glow rad="63500">
                  <a:schemeClr val="accent4">
                    <a:satMod val="175000"/>
                    <a:alpha val="40000"/>
                  </a:schemeClr>
                </a:glow>
                <a:reflection blurRad="6350" stA="60000" endA="900" endPos="60000" dist="60007" dir="5400000" sy="-100000" algn="bl" rotWithShape="0"/>
              </a:effectLst>
              <a:latin typeface="Algerian" panose="04020705040A02060702" pitchFamily="82" charset="0"/>
            </a:endParaRPr>
          </a:p>
        </p:txBody>
      </p:sp>
    </p:spTree>
    <p:extLst>
      <p:ext uri="{BB962C8B-B14F-4D97-AF65-F5344CB8AC3E}">
        <p14:creationId xmlns:p14="http://schemas.microsoft.com/office/powerpoint/2010/main" val="41007430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Software Engineering Introduction">
            <a:extLst>
              <a:ext uri="{FF2B5EF4-FFF2-40B4-BE49-F238E27FC236}">
                <a16:creationId xmlns:a16="http://schemas.microsoft.com/office/drawing/2014/main" id="{5198ECBC-DB7D-3B61-F1A3-1877D2AFA5EF}"/>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146147" y="578630"/>
            <a:ext cx="5340835" cy="2769080"/>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 name="Picture 2" descr="Program vs. Software">
            <a:extLst>
              <a:ext uri="{FF2B5EF4-FFF2-40B4-BE49-F238E27FC236}">
                <a16:creationId xmlns:a16="http://schemas.microsoft.com/office/drawing/2014/main" id="{8273BE42-EEB0-81EC-6CA3-0FBF6D1EC9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99849" y="1752600"/>
            <a:ext cx="4876800" cy="33528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274512D5-8D08-B3D2-CA7D-D6CC3B8B7427}"/>
              </a:ext>
            </a:extLst>
          </p:cNvPr>
          <p:cNvPicPr>
            <a:picLocks noChangeAspect="1"/>
          </p:cNvPicPr>
          <p:nvPr/>
        </p:nvPicPr>
        <p:blipFill>
          <a:blip r:embed="rId4"/>
          <a:stretch>
            <a:fillRect/>
          </a:stretch>
        </p:blipFill>
        <p:spPr>
          <a:xfrm>
            <a:off x="0" y="56831"/>
            <a:ext cx="2292295" cy="914479"/>
          </a:xfrm>
          <a:prstGeom prst="rect">
            <a:avLst/>
          </a:prstGeom>
        </p:spPr>
      </p:pic>
      <p:sp>
        <p:nvSpPr>
          <p:cNvPr id="6" name="TextBox 5">
            <a:extLst>
              <a:ext uri="{FF2B5EF4-FFF2-40B4-BE49-F238E27FC236}">
                <a16:creationId xmlns:a16="http://schemas.microsoft.com/office/drawing/2014/main" id="{5314BB8E-7BDB-CC2C-90FD-7C6E8B429735}"/>
              </a:ext>
            </a:extLst>
          </p:cNvPr>
          <p:cNvSpPr txBox="1"/>
          <p:nvPr/>
        </p:nvSpPr>
        <p:spPr>
          <a:xfrm>
            <a:off x="6299440" y="527334"/>
            <a:ext cx="6094562" cy="646331"/>
          </a:xfrm>
          <a:prstGeom prst="rect">
            <a:avLst/>
          </a:prstGeom>
          <a:noFill/>
        </p:spPr>
        <p:txBody>
          <a:bodyPr wrap="square">
            <a:spAutoFit/>
          </a:bodyPr>
          <a:lstStyle/>
          <a:p>
            <a:r>
              <a:rPr lang="en-US" b="0" i="0" dirty="0">
                <a:solidFill>
                  <a:srgbClr val="333333"/>
                </a:solidFill>
                <a:effectLst/>
                <a:latin typeface="inter-regular"/>
              </a:rPr>
              <a:t>A software process is the set of activities and associated outcome that produce a software product. </a:t>
            </a:r>
            <a:endParaRPr lang="en-IN" dirty="0"/>
          </a:p>
        </p:txBody>
      </p:sp>
      <p:sp>
        <p:nvSpPr>
          <p:cNvPr id="7" name="TextBox 6">
            <a:extLst>
              <a:ext uri="{FF2B5EF4-FFF2-40B4-BE49-F238E27FC236}">
                <a16:creationId xmlns:a16="http://schemas.microsoft.com/office/drawing/2014/main" id="{5467769B-6C6D-5F00-1890-D676DDE575F5}"/>
              </a:ext>
            </a:extLst>
          </p:cNvPr>
          <p:cNvSpPr txBox="1"/>
          <p:nvPr/>
        </p:nvSpPr>
        <p:spPr>
          <a:xfrm>
            <a:off x="254957" y="3694047"/>
            <a:ext cx="6672054" cy="2308324"/>
          </a:xfrm>
          <a:prstGeom prst="rect">
            <a:avLst/>
          </a:prstGeom>
          <a:noFill/>
        </p:spPr>
        <p:txBody>
          <a:bodyPr wrap="square">
            <a:spAutoFit/>
          </a:bodyPr>
          <a:lstStyle/>
          <a:p>
            <a:pPr algn="just">
              <a:buFont typeface="+mj-lt"/>
              <a:buAutoNum type="arabicPeriod"/>
            </a:pPr>
            <a:r>
              <a:rPr lang="en-US" b="1" i="0" dirty="0">
                <a:solidFill>
                  <a:srgbClr val="000000"/>
                </a:solidFill>
                <a:effectLst/>
                <a:latin typeface="inter-bold"/>
              </a:rPr>
              <a:t>Software specifications:</a:t>
            </a:r>
            <a:r>
              <a:rPr lang="en-US" b="0" i="0" dirty="0">
                <a:solidFill>
                  <a:srgbClr val="000000"/>
                </a:solidFill>
                <a:effectLst/>
                <a:latin typeface="inter-regular"/>
              </a:rPr>
              <a:t> The functionality of the software and constraints on its operation must be defined.</a:t>
            </a:r>
          </a:p>
          <a:p>
            <a:pPr algn="just">
              <a:buFont typeface="+mj-lt"/>
              <a:buAutoNum type="arabicPeriod"/>
            </a:pPr>
            <a:r>
              <a:rPr lang="en-US" b="1" i="0" dirty="0">
                <a:solidFill>
                  <a:srgbClr val="000000"/>
                </a:solidFill>
                <a:effectLst/>
                <a:latin typeface="inter-bold"/>
              </a:rPr>
              <a:t>Software development:</a:t>
            </a:r>
            <a:r>
              <a:rPr lang="en-US" b="0" i="0" dirty="0">
                <a:solidFill>
                  <a:srgbClr val="000000"/>
                </a:solidFill>
                <a:effectLst/>
                <a:latin typeface="inter-regular"/>
              </a:rPr>
              <a:t> The software to meet the requirement must be produced.</a:t>
            </a:r>
          </a:p>
          <a:p>
            <a:pPr algn="just">
              <a:buFont typeface="+mj-lt"/>
              <a:buAutoNum type="arabicPeriod"/>
            </a:pPr>
            <a:r>
              <a:rPr lang="en-US" b="1" i="0" dirty="0">
                <a:solidFill>
                  <a:srgbClr val="000000"/>
                </a:solidFill>
                <a:effectLst/>
                <a:latin typeface="inter-bold"/>
              </a:rPr>
              <a:t>Software validation:</a:t>
            </a:r>
            <a:r>
              <a:rPr lang="en-US" b="0" i="0" dirty="0">
                <a:solidFill>
                  <a:srgbClr val="000000"/>
                </a:solidFill>
                <a:effectLst/>
                <a:latin typeface="inter-regular"/>
              </a:rPr>
              <a:t> The software must be validated to ensure that it does what the customer wants.</a:t>
            </a:r>
          </a:p>
          <a:p>
            <a:pPr algn="just">
              <a:buFont typeface="+mj-lt"/>
              <a:buAutoNum type="arabicPeriod"/>
            </a:pPr>
            <a:r>
              <a:rPr lang="en-US" b="1" i="0" dirty="0">
                <a:solidFill>
                  <a:srgbClr val="000000"/>
                </a:solidFill>
                <a:effectLst/>
                <a:latin typeface="inter-bold"/>
              </a:rPr>
              <a:t>Software evolution:</a:t>
            </a:r>
            <a:r>
              <a:rPr lang="en-US" b="0" i="0" dirty="0">
                <a:solidFill>
                  <a:srgbClr val="000000"/>
                </a:solidFill>
                <a:effectLst/>
                <a:latin typeface="inter-regular"/>
              </a:rPr>
              <a:t> The software must evolve to meet changing client needs.</a:t>
            </a:r>
          </a:p>
        </p:txBody>
      </p:sp>
    </p:spTree>
    <p:extLst>
      <p:ext uri="{BB962C8B-B14F-4D97-AF65-F5344CB8AC3E}">
        <p14:creationId xmlns:p14="http://schemas.microsoft.com/office/powerpoint/2010/main" val="21973431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951F5C0-7447-4A68-B8FA-1141C9165100}"/>
              </a:ext>
            </a:extLst>
          </p:cNvPr>
          <p:cNvSpPr txBox="1"/>
          <p:nvPr/>
        </p:nvSpPr>
        <p:spPr>
          <a:xfrm>
            <a:off x="322962" y="228437"/>
            <a:ext cx="5403135" cy="1477328"/>
          </a:xfrm>
          <a:prstGeom prst="rect">
            <a:avLst/>
          </a:prstGeom>
          <a:noFill/>
        </p:spPr>
        <p:txBody>
          <a:bodyPr wrap="square">
            <a:spAutoFit/>
          </a:bodyPr>
          <a:lstStyle/>
          <a:p>
            <a:pPr algn="just"/>
            <a:r>
              <a:rPr lang="en-US" b="1" i="0" dirty="0">
                <a:solidFill>
                  <a:srgbClr val="333333"/>
                </a:solidFill>
                <a:effectLst/>
                <a:latin typeface="inter-bold"/>
              </a:rPr>
              <a:t>1. Program:</a:t>
            </a:r>
            <a:r>
              <a:rPr lang="en-US" b="0" i="0" dirty="0">
                <a:solidFill>
                  <a:srgbClr val="333333"/>
                </a:solidFill>
                <a:effectLst/>
                <a:latin typeface="inter-regular"/>
              </a:rPr>
              <a:t> Program is a combination of source code &amp; object code.</a:t>
            </a:r>
          </a:p>
          <a:p>
            <a:pPr algn="just"/>
            <a:r>
              <a:rPr lang="en-US" b="1" i="0" dirty="0">
                <a:solidFill>
                  <a:srgbClr val="333333"/>
                </a:solidFill>
                <a:effectLst/>
                <a:latin typeface="inter-bold"/>
              </a:rPr>
              <a:t>2. Documentation:</a:t>
            </a:r>
            <a:r>
              <a:rPr lang="en-US" b="0" i="0" dirty="0">
                <a:solidFill>
                  <a:srgbClr val="333333"/>
                </a:solidFill>
                <a:effectLst/>
                <a:latin typeface="inter-regular"/>
              </a:rPr>
              <a:t> Documentation consists of different types of manuals. Examples of documentation manuals are: Data Flow Diagram, Flow Charts, ER diagrams, etc.</a:t>
            </a:r>
          </a:p>
        </p:txBody>
      </p:sp>
      <p:pic>
        <p:nvPicPr>
          <p:cNvPr id="2050" name="Picture 2" descr="Program vs. Software">
            <a:extLst>
              <a:ext uri="{FF2B5EF4-FFF2-40B4-BE49-F238E27FC236}">
                <a16:creationId xmlns:a16="http://schemas.microsoft.com/office/drawing/2014/main" id="{5C2AE6F4-8047-4429-9990-EF91624241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228437"/>
            <a:ext cx="5934075" cy="347662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E3B04C85-197B-4ACD-B589-123415E86CCC}"/>
              </a:ext>
            </a:extLst>
          </p:cNvPr>
          <p:cNvSpPr txBox="1"/>
          <p:nvPr/>
        </p:nvSpPr>
        <p:spPr>
          <a:xfrm>
            <a:off x="6685980" y="4275818"/>
            <a:ext cx="5500789" cy="1754326"/>
          </a:xfrm>
          <a:prstGeom prst="rect">
            <a:avLst/>
          </a:prstGeom>
          <a:noFill/>
        </p:spPr>
        <p:txBody>
          <a:bodyPr wrap="square">
            <a:spAutoFit/>
          </a:bodyPr>
          <a:lstStyle/>
          <a:p>
            <a:r>
              <a:rPr lang="en-US" b="1" i="0" dirty="0">
                <a:solidFill>
                  <a:srgbClr val="333333"/>
                </a:solidFill>
                <a:effectLst/>
                <a:latin typeface="inter-bold"/>
              </a:rPr>
              <a:t>3. Operating Procedures:</a:t>
            </a:r>
            <a:r>
              <a:rPr lang="en-US" b="0" i="0" dirty="0">
                <a:solidFill>
                  <a:srgbClr val="333333"/>
                </a:solidFill>
                <a:effectLst/>
                <a:latin typeface="inter-regular"/>
              </a:rPr>
              <a:t> Operating Procedures consist of instructions to set up and use the software system and instructions on how react to the system failure. Example of operating system procedures manuals is: installation guide, Beginner's guide, reference guide, system administration guide, etc.</a:t>
            </a:r>
            <a:endParaRPr lang="en-IN" dirty="0"/>
          </a:p>
        </p:txBody>
      </p:sp>
      <p:pic>
        <p:nvPicPr>
          <p:cNvPr id="5" name="Picture 2" descr="Program vs. Software">
            <a:extLst>
              <a:ext uri="{FF2B5EF4-FFF2-40B4-BE49-F238E27FC236}">
                <a16:creationId xmlns:a16="http://schemas.microsoft.com/office/drawing/2014/main" id="{AEE71E5E-CB2B-451C-8F21-A32FA22025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925" y="1966749"/>
            <a:ext cx="5732848" cy="43985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17971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78EFDA9-B277-465A-CE40-8C987F8EADD3}"/>
              </a:ext>
            </a:extLst>
          </p:cNvPr>
          <p:cNvPicPr>
            <a:picLocks noChangeAspect="1"/>
          </p:cNvPicPr>
          <p:nvPr/>
        </p:nvPicPr>
        <p:blipFill>
          <a:blip r:embed="rId2"/>
          <a:stretch>
            <a:fillRect/>
          </a:stretch>
        </p:blipFill>
        <p:spPr>
          <a:xfrm>
            <a:off x="69011" y="0"/>
            <a:ext cx="8022566" cy="6340415"/>
          </a:xfrm>
          <a:prstGeom prst="rect">
            <a:avLst/>
          </a:prstGeom>
        </p:spPr>
      </p:pic>
      <p:pic>
        <p:nvPicPr>
          <p:cNvPr id="9" name="Picture 8">
            <a:extLst>
              <a:ext uri="{FF2B5EF4-FFF2-40B4-BE49-F238E27FC236}">
                <a16:creationId xmlns:a16="http://schemas.microsoft.com/office/drawing/2014/main" id="{9469BE66-0147-BA4A-8D42-0EBEBABE075C}"/>
              </a:ext>
            </a:extLst>
          </p:cNvPr>
          <p:cNvPicPr>
            <a:picLocks noChangeAspect="1"/>
          </p:cNvPicPr>
          <p:nvPr/>
        </p:nvPicPr>
        <p:blipFill>
          <a:blip r:embed="rId3"/>
          <a:stretch>
            <a:fillRect/>
          </a:stretch>
        </p:blipFill>
        <p:spPr>
          <a:xfrm>
            <a:off x="7930551" y="77638"/>
            <a:ext cx="4192438" cy="6180243"/>
          </a:xfrm>
          <a:prstGeom prst="rect">
            <a:avLst/>
          </a:prstGeom>
        </p:spPr>
      </p:pic>
      <p:pic>
        <p:nvPicPr>
          <p:cNvPr id="6" name="Picture 5">
            <a:extLst>
              <a:ext uri="{FF2B5EF4-FFF2-40B4-BE49-F238E27FC236}">
                <a16:creationId xmlns:a16="http://schemas.microsoft.com/office/drawing/2014/main" id="{B9DFEBA6-9FA2-4C0F-C6C0-1E9FF774D8D0}"/>
              </a:ext>
            </a:extLst>
          </p:cNvPr>
          <p:cNvPicPr>
            <a:picLocks noChangeAspect="1"/>
          </p:cNvPicPr>
          <p:nvPr/>
        </p:nvPicPr>
        <p:blipFill>
          <a:blip r:embed="rId4"/>
          <a:stretch>
            <a:fillRect/>
          </a:stretch>
        </p:blipFill>
        <p:spPr>
          <a:xfrm>
            <a:off x="9830694" y="5171496"/>
            <a:ext cx="2292295" cy="914479"/>
          </a:xfrm>
          <a:prstGeom prst="rect">
            <a:avLst/>
          </a:prstGeom>
        </p:spPr>
      </p:pic>
    </p:spTree>
    <p:extLst>
      <p:ext uri="{BB962C8B-B14F-4D97-AF65-F5344CB8AC3E}">
        <p14:creationId xmlns:p14="http://schemas.microsoft.com/office/powerpoint/2010/main" val="20172449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Software Engineering SDLC Models">
            <a:extLst>
              <a:ext uri="{FF2B5EF4-FFF2-40B4-BE49-F238E27FC236}">
                <a16:creationId xmlns:a16="http://schemas.microsoft.com/office/drawing/2014/main" id="{32219A74-A7F8-E41D-577F-2A3885B707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6430" y="1175175"/>
            <a:ext cx="5650780" cy="515398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SDLC Waterfall Model">
            <a:extLst>
              <a:ext uri="{FF2B5EF4-FFF2-40B4-BE49-F238E27FC236}">
                <a16:creationId xmlns:a16="http://schemas.microsoft.com/office/drawing/2014/main" id="{2B246B37-62B9-62EF-AE14-5FF0F163A8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95358" y="46277"/>
            <a:ext cx="5975923" cy="271863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D1756CED-8E8F-D5AF-816F-CC2B947903F4}"/>
              </a:ext>
            </a:extLst>
          </p:cNvPr>
          <p:cNvSpPr txBox="1"/>
          <p:nvPr/>
        </p:nvSpPr>
        <p:spPr>
          <a:xfrm>
            <a:off x="6201914" y="2778616"/>
            <a:ext cx="5650780" cy="3416320"/>
          </a:xfrm>
          <a:prstGeom prst="rect">
            <a:avLst/>
          </a:prstGeom>
          <a:noFill/>
        </p:spPr>
        <p:txBody>
          <a:bodyPr wrap="square">
            <a:spAutoFit/>
          </a:bodyPr>
          <a:lstStyle/>
          <a:p>
            <a:pPr algn="l"/>
            <a:r>
              <a:rPr lang="en-US" sz="1800" b="0" i="0" dirty="0">
                <a:effectLst/>
                <a:latin typeface="Times New Roman" panose="02020603050405020304" pitchFamily="18" charset="0"/>
                <a:cs typeface="Times New Roman" panose="02020603050405020304" pitchFamily="18" charset="0"/>
              </a:rPr>
              <a:t>Waterfall Model - Application</a:t>
            </a:r>
          </a:p>
          <a:p>
            <a:pPr algn="just"/>
            <a:r>
              <a:rPr lang="en-US" sz="1800" b="0" i="0" dirty="0">
                <a:solidFill>
                  <a:srgbClr val="000000"/>
                </a:solidFill>
                <a:effectLst/>
                <a:latin typeface="Times New Roman" panose="02020603050405020304" pitchFamily="18" charset="0"/>
                <a:cs typeface="Times New Roman" panose="02020603050405020304" pitchFamily="18" charset="0"/>
              </a:rPr>
              <a:t>Every software developed is different and requires a suitable SDLC approach to be followed based on the internal and external factors. Some situations where the use of Waterfall model is most appropriate are −</a:t>
            </a:r>
          </a:p>
          <a:p>
            <a:pPr algn="just">
              <a:buFont typeface="Arial" panose="020B0604020202020204" pitchFamily="34" charset="0"/>
              <a:buChar char="•"/>
            </a:pPr>
            <a:r>
              <a:rPr lang="en-US" sz="1800" b="0" i="0" dirty="0">
                <a:solidFill>
                  <a:srgbClr val="000000"/>
                </a:solidFill>
                <a:effectLst/>
                <a:latin typeface="Times New Roman" panose="02020603050405020304" pitchFamily="18" charset="0"/>
                <a:cs typeface="Times New Roman" panose="02020603050405020304" pitchFamily="18" charset="0"/>
              </a:rPr>
              <a:t>Requirements are very well documented, clear and fixed.</a:t>
            </a:r>
          </a:p>
          <a:p>
            <a:pPr algn="just">
              <a:buFont typeface="Arial" panose="020B0604020202020204" pitchFamily="34" charset="0"/>
              <a:buChar char="•"/>
            </a:pPr>
            <a:r>
              <a:rPr lang="en-US" sz="1800" b="0" i="0" dirty="0">
                <a:solidFill>
                  <a:srgbClr val="000000"/>
                </a:solidFill>
                <a:effectLst/>
                <a:latin typeface="Times New Roman" panose="02020603050405020304" pitchFamily="18" charset="0"/>
                <a:cs typeface="Times New Roman" panose="02020603050405020304" pitchFamily="18" charset="0"/>
              </a:rPr>
              <a:t>Product definition is stable.</a:t>
            </a:r>
          </a:p>
          <a:p>
            <a:pPr algn="just">
              <a:buFont typeface="Arial" panose="020B0604020202020204" pitchFamily="34" charset="0"/>
              <a:buChar char="•"/>
            </a:pPr>
            <a:r>
              <a:rPr lang="en-US" sz="1800" b="0" i="0" dirty="0">
                <a:solidFill>
                  <a:srgbClr val="000000"/>
                </a:solidFill>
                <a:effectLst/>
                <a:latin typeface="Times New Roman" panose="02020603050405020304" pitchFamily="18" charset="0"/>
                <a:cs typeface="Times New Roman" panose="02020603050405020304" pitchFamily="18" charset="0"/>
              </a:rPr>
              <a:t>Technology is understood and is not dynamic.</a:t>
            </a:r>
          </a:p>
          <a:p>
            <a:pPr algn="just">
              <a:buFont typeface="Arial" panose="020B0604020202020204" pitchFamily="34" charset="0"/>
              <a:buChar char="•"/>
            </a:pPr>
            <a:r>
              <a:rPr lang="en-US" sz="1800" b="0" i="0" dirty="0">
                <a:solidFill>
                  <a:srgbClr val="000000"/>
                </a:solidFill>
                <a:effectLst/>
                <a:latin typeface="Times New Roman" panose="02020603050405020304" pitchFamily="18" charset="0"/>
                <a:cs typeface="Times New Roman" panose="02020603050405020304" pitchFamily="18" charset="0"/>
              </a:rPr>
              <a:t>There are no ambiguous requirements.</a:t>
            </a:r>
          </a:p>
          <a:p>
            <a:pPr algn="just">
              <a:buFont typeface="Arial" panose="020B0604020202020204" pitchFamily="34" charset="0"/>
              <a:buChar char="•"/>
            </a:pPr>
            <a:r>
              <a:rPr lang="en-US" sz="1800" b="0" i="0" dirty="0">
                <a:solidFill>
                  <a:srgbClr val="000000"/>
                </a:solidFill>
                <a:effectLst/>
                <a:latin typeface="Times New Roman" panose="02020603050405020304" pitchFamily="18" charset="0"/>
                <a:cs typeface="Times New Roman" panose="02020603050405020304" pitchFamily="18" charset="0"/>
              </a:rPr>
              <a:t>Ample resources with required expertise are available to support the product.</a:t>
            </a:r>
          </a:p>
          <a:p>
            <a:pPr algn="just">
              <a:buFont typeface="Arial" panose="020B0604020202020204" pitchFamily="34" charset="0"/>
              <a:buChar char="•"/>
            </a:pPr>
            <a:r>
              <a:rPr lang="en-US" sz="1800" b="0" i="0" dirty="0">
                <a:solidFill>
                  <a:srgbClr val="000000"/>
                </a:solidFill>
                <a:effectLst/>
                <a:latin typeface="Times New Roman" panose="02020603050405020304" pitchFamily="18" charset="0"/>
                <a:cs typeface="Times New Roman" panose="02020603050405020304" pitchFamily="18" charset="0"/>
              </a:rPr>
              <a:t>The project is short.</a:t>
            </a:r>
          </a:p>
        </p:txBody>
      </p:sp>
      <p:pic>
        <p:nvPicPr>
          <p:cNvPr id="6" name="Picture 5">
            <a:extLst>
              <a:ext uri="{FF2B5EF4-FFF2-40B4-BE49-F238E27FC236}">
                <a16:creationId xmlns:a16="http://schemas.microsoft.com/office/drawing/2014/main" id="{A2158A6C-B64A-EE7F-CBC7-00F29E370770}"/>
              </a:ext>
            </a:extLst>
          </p:cNvPr>
          <p:cNvPicPr>
            <a:picLocks noChangeAspect="1"/>
          </p:cNvPicPr>
          <p:nvPr/>
        </p:nvPicPr>
        <p:blipFill>
          <a:blip r:embed="rId4"/>
          <a:stretch>
            <a:fillRect/>
          </a:stretch>
        </p:blipFill>
        <p:spPr>
          <a:xfrm>
            <a:off x="100098" y="142296"/>
            <a:ext cx="2292295" cy="914479"/>
          </a:xfrm>
          <a:prstGeom prst="rect">
            <a:avLst/>
          </a:prstGeom>
        </p:spPr>
      </p:pic>
      <p:sp>
        <p:nvSpPr>
          <p:cNvPr id="8" name="TextBox 7">
            <a:extLst>
              <a:ext uri="{FF2B5EF4-FFF2-40B4-BE49-F238E27FC236}">
                <a16:creationId xmlns:a16="http://schemas.microsoft.com/office/drawing/2014/main" id="{7F037AFA-6D54-AAA0-9893-D44DEDD3B741}"/>
              </a:ext>
            </a:extLst>
          </p:cNvPr>
          <p:cNvSpPr txBox="1"/>
          <p:nvPr/>
        </p:nvSpPr>
        <p:spPr>
          <a:xfrm>
            <a:off x="3519577" y="6342862"/>
            <a:ext cx="8883051" cy="369332"/>
          </a:xfrm>
          <a:prstGeom prst="rect">
            <a:avLst/>
          </a:prstGeom>
          <a:noFill/>
        </p:spPr>
        <p:txBody>
          <a:bodyPr wrap="square">
            <a:spAutoFit/>
          </a:bodyPr>
          <a:lstStyle/>
          <a:p>
            <a:r>
              <a:rPr lang="en-US" b="0" i="1" dirty="0">
                <a:effectLst/>
                <a:latin typeface="Times New Roman" panose="02020603050405020304" pitchFamily="18" charset="0"/>
                <a:cs typeface="Times New Roman" panose="02020603050405020304" pitchFamily="18" charset="0"/>
              </a:rPr>
              <a:t>Real-world example: Imagine a construction project where a building is being constructed.</a:t>
            </a:r>
            <a:endParaRPr lang="en-IN" i="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280569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B76253A-D770-118D-CD26-77448BD1E55A}"/>
              </a:ext>
            </a:extLst>
          </p:cNvPr>
          <p:cNvPicPr>
            <a:picLocks noChangeAspect="1"/>
          </p:cNvPicPr>
          <p:nvPr/>
        </p:nvPicPr>
        <p:blipFill>
          <a:blip r:embed="rId2"/>
          <a:stretch>
            <a:fillRect/>
          </a:stretch>
        </p:blipFill>
        <p:spPr>
          <a:xfrm>
            <a:off x="34506" y="5429222"/>
            <a:ext cx="1871931" cy="780404"/>
          </a:xfrm>
          <a:prstGeom prst="rect">
            <a:avLst/>
          </a:prstGeom>
        </p:spPr>
      </p:pic>
      <p:pic>
        <p:nvPicPr>
          <p:cNvPr id="5" name="Picture 2" descr="Prototype Model">
            <a:extLst>
              <a:ext uri="{FF2B5EF4-FFF2-40B4-BE49-F238E27FC236}">
                <a16:creationId xmlns:a16="http://schemas.microsoft.com/office/drawing/2014/main" id="{66BB1323-BAC4-50DD-27FE-E970678780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96797" y="0"/>
            <a:ext cx="4762500" cy="5348377"/>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C01EA3EF-8767-1D16-A716-EAC5C64A853F}"/>
              </a:ext>
            </a:extLst>
          </p:cNvPr>
          <p:cNvPicPr>
            <a:picLocks noChangeAspect="1"/>
          </p:cNvPicPr>
          <p:nvPr/>
        </p:nvPicPr>
        <p:blipFill>
          <a:blip r:embed="rId4"/>
          <a:stretch>
            <a:fillRect/>
          </a:stretch>
        </p:blipFill>
        <p:spPr>
          <a:xfrm>
            <a:off x="69012" y="-1"/>
            <a:ext cx="6090248" cy="3860211"/>
          </a:xfrm>
          <a:prstGeom prst="rect">
            <a:avLst/>
          </a:prstGeom>
        </p:spPr>
      </p:pic>
      <p:sp>
        <p:nvSpPr>
          <p:cNvPr id="4" name="TextBox 3">
            <a:extLst>
              <a:ext uri="{FF2B5EF4-FFF2-40B4-BE49-F238E27FC236}">
                <a16:creationId xmlns:a16="http://schemas.microsoft.com/office/drawing/2014/main" id="{8CDC2FD0-D573-EDF7-47C1-7D4D37A58AE4}"/>
              </a:ext>
            </a:extLst>
          </p:cNvPr>
          <p:cNvSpPr txBox="1"/>
          <p:nvPr/>
        </p:nvSpPr>
        <p:spPr>
          <a:xfrm>
            <a:off x="186905" y="3951894"/>
            <a:ext cx="7740770" cy="1477328"/>
          </a:xfrm>
          <a:prstGeom prst="rect">
            <a:avLst/>
          </a:prstGeom>
          <a:noFill/>
        </p:spPr>
        <p:txBody>
          <a:bodyPr wrap="square">
            <a:spAutoFit/>
          </a:bodyPr>
          <a:lstStyle/>
          <a:p>
            <a:r>
              <a:rPr lang="en-US" b="0" i="0" dirty="0">
                <a:effectLst/>
                <a:latin typeface="Times New Roman" panose="02020603050405020304" pitchFamily="18" charset="0"/>
                <a:cs typeface="Times New Roman" panose="02020603050405020304" pitchFamily="18" charset="0"/>
              </a:rPr>
              <a:t>Project managers typically use the V model for small- to medium-sized projects with clear requirements. </a:t>
            </a:r>
          </a:p>
          <a:p>
            <a:r>
              <a:rPr lang="en-US" b="0" i="0" dirty="0">
                <a:effectLst/>
                <a:latin typeface="Times New Roman" panose="02020603050405020304" pitchFamily="18" charset="0"/>
                <a:cs typeface="Times New Roman" panose="02020603050405020304" pitchFamily="18" charset="0"/>
              </a:rPr>
              <a:t>Since the V model focuses on planning and testing features instead of creating prototypes, it's important to ensure you fully understand the customer's requirements if you choose to use this model.</a:t>
            </a:r>
            <a:endParaRPr lang="en-IN"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7F733373-CFCD-871B-0491-CA3EA3D4E854}"/>
              </a:ext>
            </a:extLst>
          </p:cNvPr>
          <p:cNvSpPr txBox="1"/>
          <p:nvPr/>
        </p:nvSpPr>
        <p:spPr>
          <a:xfrm>
            <a:off x="1820173" y="5520905"/>
            <a:ext cx="10242431" cy="646331"/>
          </a:xfrm>
          <a:prstGeom prst="rect">
            <a:avLst/>
          </a:prstGeom>
          <a:noFill/>
        </p:spPr>
        <p:txBody>
          <a:bodyPr wrap="square">
            <a:spAutoFit/>
          </a:bodyPr>
          <a:lstStyle/>
          <a:p>
            <a:r>
              <a:rPr lang="en-US" b="0" i="0" dirty="0">
                <a:effectLst/>
                <a:latin typeface="Times New Roman" panose="02020603050405020304" pitchFamily="18" charset="0"/>
                <a:cs typeface="Times New Roman" panose="02020603050405020304" pitchFamily="18" charset="0"/>
              </a:rPr>
              <a:t>The Prototyping Model should be used when the requirements of the product are not clearly understood or are unstable. The prototyping model can also be used if requirements are changing quickly.</a:t>
            </a:r>
            <a:endParaRPr lang="en-IN" dirty="0">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8F19FA6E-2EDE-DEED-3672-76DC53EB0EB7}"/>
              </a:ext>
            </a:extLst>
          </p:cNvPr>
          <p:cNvSpPr txBox="1"/>
          <p:nvPr/>
        </p:nvSpPr>
        <p:spPr>
          <a:xfrm>
            <a:off x="69012" y="6233040"/>
            <a:ext cx="6950149" cy="646331"/>
          </a:xfrm>
          <a:prstGeom prst="rect">
            <a:avLst/>
          </a:prstGeom>
          <a:noFill/>
        </p:spPr>
        <p:txBody>
          <a:bodyPr wrap="square">
            <a:spAutoFit/>
          </a:bodyPr>
          <a:lstStyle/>
          <a:p>
            <a:pPr algn="l" fontAlgn="base"/>
            <a:r>
              <a:rPr lang="en-US" b="0" i="1" dirty="0">
                <a:effectLst/>
                <a:latin typeface="Times New Roman" panose="02020603050405020304" pitchFamily="18" charset="0"/>
                <a:cs typeface="Times New Roman" panose="02020603050405020304" pitchFamily="18" charset="0"/>
              </a:rPr>
              <a:t>Projects initiated from a request for proposals (RFPs), the customer has a very clear documented requirements, Military projects</a:t>
            </a:r>
          </a:p>
        </p:txBody>
      </p:sp>
      <p:sp>
        <p:nvSpPr>
          <p:cNvPr id="11" name="TextBox 10">
            <a:extLst>
              <a:ext uri="{FF2B5EF4-FFF2-40B4-BE49-F238E27FC236}">
                <a16:creationId xmlns:a16="http://schemas.microsoft.com/office/drawing/2014/main" id="{DB6C338C-F77C-66AF-4FC2-53632A4DEF9A}"/>
              </a:ext>
            </a:extLst>
          </p:cNvPr>
          <p:cNvSpPr txBox="1"/>
          <p:nvPr/>
        </p:nvSpPr>
        <p:spPr>
          <a:xfrm>
            <a:off x="7401463" y="6258919"/>
            <a:ext cx="4528868" cy="646331"/>
          </a:xfrm>
          <a:prstGeom prst="rect">
            <a:avLst/>
          </a:prstGeom>
          <a:noFill/>
        </p:spPr>
        <p:txBody>
          <a:bodyPr wrap="square">
            <a:spAutoFit/>
          </a:bodyPr>
          <a:lstStyle/>
          <a:p>
            <a:r>
              <a:rPr lang="en-US" b="0" i="1" dirty="0">
                <a:effectLst/>
                <a:latin typeface="Times New Roman" panose="02020603050405020304" pitchFamily="18" charset="0"/>
                <a:cs typeface="Times New Roman" panose="02020603050405020304" pitchFamily="18" charset="0"/>
              </a:rPr>
              <a:t>A real-world example of a prototype model is </a:t>
            </a:r>
            <a:r>
              <a:rPr lang="en-US" i="1" dirty="0">
                <a:latin typeface="Times New Roman" panose="02020603050405020304" pitchFamily="18" charset="0"/>
                <a:cs typeface="Times New Roman" panose="02020603050405020304" pitchFamily="18" charset="0"/>
              </a:rPr>
              <a:t>an e-commerce website</a:t>
            </a:r>
            <a:endParaRPr lang="en-IN" i="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214285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RAD - Rapid Application Development - Model">
            <a:extLst>
              <a:ext uri="{FF2B5EF4-FFF2-40B4-BE49-F238E27FC236}">
                <a16:creationId xmlns:a16="http://schemas.microsoft.com/office/drawing/2014/main" id="{D7057EF7-3371-754C-8B65-C84BC49579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29662" y="38820"/>
            <a:ext cx="6821071" cy="3597085"/>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Spiral Model">
            <a:extLst>
              <a:ext uri="{FF2B5EF4-FFF2-40B4-BE49-F238E27FC236}">
                <a16:creationId xmlns:a16="http://schemas.microsoft.com/office/drawing/2014/main" id="{760FA52B-B537-98A4-B311-EE9E1E59FE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34486"/>
            <a:ext cx="4905375" cy="427672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8363E503-5F38-CA72-B965-041B865A84C8}"/>
              </a:ext>
            </a:extLst>
          </p:cNvPr>
          <p:cNvSpPr txBox="1"/>
          <p:nvPr/>
        </p:nvSpPr>
        <p:spPr>
          <a:xfrm>
            <a:off x="4962022" y="4032320"/>
            <a:ext cx="7156350" cy="646331"/>
          </a:xfrm>
          <a:prstGeom prst="rect">
            <a:avLst/>
          </a:prstGeom>
          <a:noFill/>
        </p:spPr>
        <p:txBody>
          <a:bodyPr wrap="square">
            <a:spAutoFit/>
          </a:bodyPr>
          <a:lstStyle/>
          <a:p>
            <a:r>
              <a:rPr lang="en-US" b="0" dirty="0">
                <a:effectLst/>
                <a:latin typeface="Times New Roman" panose="02020603050405020304" pitchFamily="18" charset="0"/>
                <a:cs typeface="Times New Roman" panose="02020603050405020304" pitchFamily="18" charset="0"/>
              </a:rPr>
              <a:t>The RAD model is typically suitable just for projects that must be developed and delivered quickly. </a:t>
            </a:r>
            <a:endParaRPr lang="en-IN" dirty="0">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97343EB1-B4E7-2E3B-02B2-71506168DF5B}"/>
              </a:ext>
            </a:extLst>
          </p:cNvPr>
          <p:cNvSpPr txBox="1"/>
          <p:nvPr/>
        </p:nvSpPr>
        <p:spPr>
          <a:xfrm>
            <a:off x="347213" y="4459177"/>
            <a:ext cx="4614809" cy="1200329"/>
          </a:xfrm>
          <a:prstGeom prst="rect">
            <a:avLst/>
          </a:prstGeom>
          <a:noFill/>
        </p:spPr>
        <p:txBody>
          <a:bodyPr wrap="square">
            <a:spAutoFit/>
          </a:bodyPr>
          <a:lstStyle/>
          <a:p>
            <a:pPr marL="285750" indent="-285750">
              <a:buFont typeface="Wingdings" panose="05000000000000000000" pitchFamily="2" charset="2"/>
              <a:buChar char="Ø"/>
            </a:pPr>
            <a:r>
              <a:rPr lang="en-US" b="0" i="0" dirty="0">
                <a:effectLst/>
                <a:latin typeface="Times New Roman" panose="02020603050405020304" pitchFamily="18" charset="0"/>
                <a:cs typeface="Times New Roman" panose="02020603050405020304" pitchFamily="18" charset="0"/>
              </a:rPr>
              <a:t>The spiral model is often used for complex and large software development projects. </a:t>
            </a:r>
          </a:p>
          <a:p>
            <a:pPr marL="285750" indent="-285750">
              <a:buFont typeface="Wingdings" panose="05000000000000000000" pitchFamily="2" charset="2"/>
              <a:buChar char="Ø"/>
            </a:pPr>
            <a:r>
              <a:rPr lang="en-US" b="0" i="0" dirty="0">
                <a:effectLst/>
                <a:latin typeface="Times New Roman" panose="02020603050405020304" pitchFamily="18" charset="0"/>
                <a:cs typeface="Times New Roman" panose="02020603050405020304" pitchFamily="18" charset="0"/>
              </a:rPr>
              <a:t>It's also a good option for teams working on high-risk, complex projects. </a:t>
            </a:r>
            <a:endParaRPr lang="en-IN" dirty="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F4713483-F84F-0592-1A78-070B1C659838}"/>
              </a:ext>
            </a:extLst>
          </p:cNvPr>
          <p:cNvSpPr txBox="1"/>
          <p:nvPr/>
        </p:nvSpPr>
        <p:spPr>
          <a:xfrm>
            <a:off x="170353" y="5682273"/>
            <a:ext cx="5816380" cy="646331"/>
          </a:xfrm>
          <a:prstGeom prst="rect">
            <a:avLst/>
          </a:prstGeom>
          <a:noFill/>
        </p:spPr>
        <p:txBody>
          <a:bodyPr wrap="square">
            <a:spAutoFit/>
          </a:bodyPr>
          <a:lstStyle/>
          <a:p>
            <a:r>
              <a:rPr lang="en-US" b="0" i="1" dirty="0">
                <a:effectLst/>
                <a:latin typeface="Times New Roman" panose="02020603050405020304" pitchFamily="18" charset="0"/>
                <a:cs typeface="Times New Roman" panose="02020603050405020304" pitchFamily="18" charset="0"/>
              </a:rPr>
              <a:t>An example product that was built through the Spiral model is NASA's space shuttle program in the 1970s. </a:t>
            </a:r>
            <a:endParaRPr lang="en-IN" i="1" dirty="0">
              <a:latin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id="{05B6AE34-C091-D5C2-6A46-C0F6A769EE08}"/>
              </a:ext>
            </a:extLst>
          </p:cNvPr>
          <p:cNvSpPr txBox="1"/>
          <p:nvPr/>
        </p:nvSpPr>
        <p:spPr>
          <a:xfrm>
            <a:off x="5129662" y="4678651"/>
            <a:ext cx="6389478" cy="923330"/>
          </a:xfrm>
          <a:prstGeom prst="rect">
            <a:avLst/>
          </a:prstGeom>
          <a:noFill/>
        </p:spPr>
        <p:txBody>
          <a:bodyPr wrap="square">
            <a:spAutoFit/>
          </a:bodyPr>
          <a:lstStyle/>
          <a:p>
            <a:r>
              <a:rPr lang="en-US" b="0" i="1" dirty="0">
                <a:effectLst/>
                <a:latin typeface="Times New Roman" panose="02020603050405020304" pitchFamily="18" charset="0"/>
                <a:cs typeface="Times New Roman" panose="02020603050405020304" pitchFamily="18" charset="0"/>
              </a:rPr>
              <a:t>the popular ride-sharing app, Uber, employed the RAD model to quickly release its initial product, facilitating user feedback and accelerating improvements.</a:t>
            </a:r>
            <a:endParaRPr lang="en-IN" i="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78036928"/>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webextensions/_rels/taskpanes.xml.rels><?xml version="1.0" encoding="UTF-8" standalone="yes"?>
<Relationships xmlns="http://schemas.openxmlformats.org/package/2006/relationships"><Relationship Id="rId2" Type="http://schemas.microsoft.com/office/2011/relationships/webextension" Target="webextension2.xml"/><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 dockstate="right" visibility="0" width="350" row="0">
    <wetp:webextensionref xmlns:r="http://schemas.openxmlformats.org/officeDocument/2006/relationships" r:id="rId2"/>
  </wetp:taskpane>
</wetp:taskpanes>
</file>

<file path=ppt/webextensions/webextension1.xml><?xml version="1.0" encoding="utf-8"?>
<we:webextension xmlns:we="http://schemas.microsoft.com/office/webextensions/webextension/2010/11" id="{E58119A1-AE30-4A88-B174-18D2B59A584B}">
  <we:reference id="wa104380518" version="3.6.0.0" store="en-US" storeType="OMEX"/>
  <we:alternateReferences>
    <we:reference id="WA104380518" version="3.6.0.0" store="WA104380518" storeType="OMEX"/>
  </we:alternateReferences>
  <we:properties/>
  <we:bindings/>
  <we:snapshot xmlns:r="http://schemas.openxmlformats.org/officeDocument/2006/relationships"/>
</we:webextension>
</file>

<file path=ppt/webextensions/webextension2.xml><?xml version="1.0" encoding="utf-8"?>
<we:webextension xmlns:we="http://schemas.microsoft.com/office/webextensions/webextension/2010/11" id="{A138CE62-9634-469D-ABD5-B98A84B8929C}">
  <we:reference id="wa200005566" version="1.0.0.0" store="en-US" storeType="OMEX"/>
  <we:alternateReferences>
    <we:reference id="wa200005566" version="1.0.0.0" store="wa200005566"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Retrospect</Template>
  <TotalTime>277</TotalTime>
  <Words>867</Words>
  <Application>Microsoft Office PowerPoint</Application>
  <PresentationFormat>Widescreen</PresentationFormat>
  <Paragraphs>68</Paragraphs>
  <Slides>15</Slides>
  <Notes>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15</vt:i4>
      </vt:variant>
    </vt:vector>
  </HeadingPairs>
  <TitlesOfParts>
    <vt:vector size="27" baseType="lpstr">
      <vt:lpstr>Algerian</vt:lpstr>
      <vt:lpstr>arial</vt:lpstr>
      <vt:lpstr>arial</vt:lpstr>
      <vt:lpstr>Calibri</vt:lpstr>
      <vt:lpstr>Calibri Light</vt:lpstr>
      <vt:lpstr>Google Sans</vt:lpstr>
      <vt:lpstr>inter-bold</vt:lpstr>
      <vt:lpstr>inter-regular</vt:lpstr>
      <vt:lpstr>Times New Roman</vt:lpstr>
      <vt:lpstr>Verdana</vt:lpstr>
      <vt:lpstr>Wingdings</vt:lpstr>
      <vt:lpstr>Retrospect</vt:lpstr>
      <vt:lpstr>Source Code Management  &amp;  UI Technologies</vt:lpstr>
      <vt:lpstr>Contents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Source Code Management  &amp;  UI Technologies</dc:title>
  <dc:creator>sneha yerram</dc:creator>
  <cp:lastModifiedBy>sneha yerram</cp:lastModifiedBy>
  <cp:revision>7</cp:revision>
  <dcterms:created xsi:type="dcterms:W3CDTF">2023-12-03T14:41:39Z</dcterms:created>
  <dcterms:modified xsi:type="dcterms:W3CDTF">2024-01-18T03:30:17Z</dcterms:modified>
</cp:coreProperties>
</file>